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82" r:id="rId8"/>
    <p:sldId id="281" r:id="rId9"/>
    <p:sldId id="262" r:id="rId10"/>
    <p:sldId id="277" r:id="rId11"/>
    <p:sldId id="283" r:id="rId12"/>
    <p:sldId id="278" r:id="rId13"/>
    <p:sldId id="279" r:id="rId14"/>
  </p:sldIdLst>
  <p:sldSz cx="7556500" cy="10693400"/>
  <p:notesSz cx="6797675" cy="9925050"/>
  <p:embeddedFontLst>
    <p:embeddedFont>
      <p:font typeface="Montserrat" panose="00000500000000000000" pitchFamily="2" charset="0"/>
      <p:regular r:id="rId17"/>
      <p:bold r:id="rId18"/>
      <p:italic r:id="rId19"/>
      <p:boldItalic r:id="rId20"/>
    </p:embeddedFont>
    <p:embeddedFont>
      <p:font typeface="Montserrat Bold" panose="00000800000000000000" charset="0"/>
      <p:regular r:id="rId21"/>
      <p:bold r:id="rId22"/>
    </p:embeddedFont>
    <p:embeddedFont>
      <p:font typeface="Montserrat Medium" panose="00000600000000000000" pitchFamily="2" charset="0"/>
      <p:regular r:id="rId23"/>
      <p:italic r:id="rId24"/>
    </p:embeddedFont>
    <p:embeddedFont>
      <p:font typeface="Montserrat Ultra-Bold" panose="020B0604020202020204" charset="0"/>
      <p:regular r:id="rId25"/>
    </p:embeddedFont>
    <p:embeddedFont>
      <p:font typeface="Neue Montreal" panose="020B0604020202020204" charset="0"/>
      <p:regular r:id="rId26"/>
    </p:embeddedFont>
    <p:embeddedFont>
      <p:font typeface="Open Sans" panose="020B0606030504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varScale="1">
        <p:scale>
          <a:sx n="50" d="100"/>
          <a:sy n="50" d="100"/>
        </p:scale>
        <p:origin x="263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23/09/2025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23/09/2025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u8ru2W8YvmpBJ7NwRy4gI2Pdve1BwAxh/view?usp=sharing" TargetMode="External"/><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9.png"/><Relationship Id="rId7" Type="http://schemas.openxmlformats.org/officeDocument/2006/relationships/image" Target="../media/image42.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1.jpe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www.facebook.com/EvolucaoCompressores" TargetMode="External"/><Relationship Id="rId18" Type="http://schemas.openxmlformats.org/officeDocument/2006/relationships/image" Target="../media/image54.png"/><Relationship Id="rId3" Type="http://schemas.openxmlformats.org/officeDocument/2006/relationships/image" Target="../media/image46.svg"/><Relationship Id="rId7" Type="http://schemas.openxmlformats.org/officeDocument/2006/relationships/hyperlink" Target="http://www.evolucaocompressores.com.br/" TargetMode="External"/><Relationship Id="rId12" Type="http://schemas.openxmlformats.org/officeDocument/2006/relationships/image" Target="../media/image51.png"/><Relationship Id="rId17" Type="http://schemas.openxmlformats.org/officeDocument/2006/relationships/hyperlink" Target="https://www.youtube.com/channel/UCwd-vQDfQFCs9o1J-7-WiMQ" TargetMode="External"/><Relationship Id="rId2" Type="http://schemas.openxmlformats.org/officeDocument/2006/relationships/image" Target="../media/image45.png"/><Relationship Id="rId16" Type="http://schemas.openxmlformats.org/officeDocument/2006/relationships/image" Target="../media/image53.png"/><Relationship Id="rId20" Type="http://schemas.openxmlformats.org/officeDocument/2006/relationships/image" Target="../media/image55.emf"/><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www.linkedin.com/company/14047743" TargetMode="External"/><Relationship Id="rId5" Type="http://schemas.openxmlformats.org/officeDocument/2006/relationships/image" Target="../media/image48.svg"/><Relationship Id="rId15" Type="http://schemas.openxmlformats.org/officeDocument/2006/relationships/hyperlink" Target="https://www.instagram.com/evolucaocompressores/?hl=pt-br" TargetMode="External"/><Relationship Id="rId10" Type="http://schemas.openxmlformats.org/officeDocument/2006/relationships/image" Target="../media/image50.png"/><Relationship Id="rId19" Type="http://schemas.openxmlformats.org/officeDocument/2006/relationships/image" Target="../media/image1.png"/><Relationship Id="rId4" Type="http://schemas.openxmlformats.org/officeDocument/2006/relationships/image" Target="../media/image47.png"/><Relationship Id="rId9" Type="http://schemas.openxmlformats.org/officeDocument/2006/relationships/hyperlink" Target="https://www.youtube.com/watch?v=xp5ODjBytuo" TargetMode="External"/><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qvswWTnSpSY-OKvazrC-aJ8r1c-cV4j2/view?usp=sharing"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png"/><Relationship Id="rId3" Type="http://schemas.openxmlformats.org/officeDocument/2006/relationships/hyperlink" Target="https://www.youtube.com/watch?v=e20eNUUhBnw" TargetMode="External"/><Relationship Id="rId7" Type="http://schemas.openxmlformats.org/officeDocument/2006/relationships/image" Target="../media/image19.jpg"/><Relationship Id="rId12" Type="http://schemas.openxmlformats.org/officeDocument/2006/relationships/image" Target="../media/image23.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8.jpg"/><Relationship Id="rId11" Type="http://schemas.openxmlformats.org/officeDocument/2006/relationships/image" Target="../media/image22.jpg"/><Relationship Id="rId5" Type="http://schemas.openxmlformats.org/officeDocument/2006/relationships/image" Target="../media/image17.jpg"/><Relationship Id="rId10" Type="http://schemas.openxmlformats.org/officeDocument/2006/relationships/image" Target="../media/image21.jpg"/><Relationship Id="rId4" Type="http://schemas.openxmlformats.org/officeDocument/2006/relationships/image" Target="../media/image16.png"/><Relationship Id="rId9" Type="http://schemas.openxmlformats.org/officeDocument/2006/relationships/hyperlink" Target="https://www.youtube.com/watch?v=HdBL7k6RTZ8"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g"/><Relationship Id="rId10" Type="http://schemas.openxmlformats.org/officeDocument/2006/relationships/image" Target="../media/image1.png"/><Relationship Id="rId4" Type="http://schemas.openxmlformats.org/officeDocument/2006/relationships/hyperlink" Target="https://www.youtube.com/watch?v=S22UAuEbQrs" TargetMode="External"/><Relationship Id="rId9" Type="http://schemas.openxmlformats.org/officeDocument/2006/relationships/image" Target="../media/image29.jp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jp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247023" y="7234471"/>
            <a:ext cx="3476738" cy="690895"/>
          </a:xfrm>
          <a:prstGeom prst="rect">
            <a:avLst/>
          </a:prstGeom>
        </p:spPr>
        <p:txBody>
          <a:bodyPr lIns="0" tIns="0" rIns="0" bIns="0" rtlCol="0" anchor="t">
            <a:spAutoFit/>
          </a:bodyPr>
          <a:lstStyle/>
          <a:p>
            <a:pPr>
              <a:lnSpc>
                <a:spcPts val="2761"/>
              </a:lnSpc>
            </a:pPr>
            <a:r>
              <a:rPr lang="en-US" sz="1972" b="1">
                <a:solidFill>
                  <a:srgbClr val="434343"/>
                </a:solidFill>
                <a:latin typeface="Montserrat Ultra-Bold"/>
                <a:ea typeface="Montserrat Ultra-Bold"/>
                <a:cs typeface="Montserrat Ultra-Bold"/>
                <a:sym typeface="Montserrat Ultra-Bold"/>
              </a:rPr>
              <a:t>HERCULES MOTORES</a:t>
            </a:r>
          </a:p>
          <a:p>
            <a:pPr>
              <a:lnSpc>
                <a:spcPts val="2761"/>
              </a:lnSpc>
            </a:pPr>
            <a:r>
              <a:rPr lang="en-US" sz="1972" b="1">
                <a:solidFill>
                  <a:srgbClr val="434343"/>
                </a:solidFill>
                <a:latin typeface="Montserrat Ultra-Bold"/>
                <a:ea typeface="Montserrat Ultra-Bold"/>
                <a:cs typeface="Montserrat Ultra-Bold"/>
                <a:sym typeface="Montserrat Ultra-Bold"/>
              </a:rPr>
              <a:t>Timbó-SC</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247023" y="8221865"/>
            <a:ext cx="3476739" cy="1110882"/>
          </a:xfrm>
          <a:prstGeom prst="rect">
            <a:avLst/>
          </a:prstGeom>
        </p:spPr>
        <p:txBody>
          <a:bodyPr wrap="square"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Srs. Claudio Koepsel e Vilson Berkenbrock</a:t>
            </a:r>
          </a:p>
          <a:p>
            <a:pPr>
              <a:lnSpc>
                <a:spcPts val="2235"/>
              </a:lnSpc>
            </a:pPr>
            <a:endParaRPr lang="en-US" sz="1597">
              <a:solidFill>
                <a:srgbClr val="434343"/>
              </a:solidFill>
              <a:latin typeface="Open Sans"/>
              <a:ea typeface="Open Sans"/>
              <a:cs typeface="Open Sans"/>
              <a:sym typeface="Open Sans"/>
            </a:endParaRPr>
          </a:p>
        </p:txBody>
      </p:sp>
      <p:sp>
        <p:nvSpPr>
          <p:cNvPr id="10" name="TextBox 10"/>
          <p:cNvSpPr txBox="1"/>
          <p:nvPr/>
        </p:nvSpPr>
        <p:spPr>
          <a:xfrm>
            <a:off x="4370315" y="10085565"/>
            <a:ext cx="3046435" cy="264496"/>
          </a:xfrm>
          <a:prstGeom prst="rect">
            <a:avLst/>
          </a:prstGeom>
        </p:spPr>
        <p:txBody>
          <a:bodyPr wrap="square" lIns="0" tIns="0" rIns="0" bIns="0" rtlCol="0" anchor="t">
            <a:spAutoFit/>
          </a:bodyPr>
          <a:lstStyle/>
          <a:p>
            <a:pPr>
              <a:lnSpc>
                <a:spcPts val="2235"/>
              </a:lnSpc>
            </a:pPr>
            <a:r>
              <a:rPr lang="en-US" sz="1597">
                <a:solidFill>
                  <a:srgbClr val="434343"/>
                </a:solidFill>
                <a:latin typeface="Open Sans"/>
                <a:ea typeface="Open Sans"/>
                <a:cs typeface="Open Sans"/>
                <a:sym typeface="Open Sans"/>
              </a:rPr>
              <a:t>Joinville, 24 de março de 2025</a:t>
            </a:r>
          </a:p>
        </p:txBody>
      </p:sp>
      <p:sp>
        <p:nvSpPr>
          <p:cNvPr id="11" name="TextBox 11"/>
          <p:cNvSpPr txBox="1"/>
          <p:nvPr/>
        </p:nvSpPr>
        <p:spPr>
          <a:xfrm>
            <a:off x="313489" y="5022603"/>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3488" y="5718544"/>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422250923</a:t>
            </a:r>
          </a:p>
        </p:txBody>
      </p:sp>
      <p:sp>
        <p:nvSpPr>
          <p:cNvPr id="13" name="TextBox 12">
            <a:extLst>
              <a:ext uri="{FF2B5EF4-FFF2-40B4-BE49-F238E27FC236}">
                <a16:creationId xmlns:a16="http://schemas.microsoft.com/office/drawing/2014/main" id="{C4A8AAB1-4C26-2E6C-A660-1965C3A34389}"/>
              </a:ext>
            </a:extLst>
          </p:cNvPr>
          <p:cNvSpPr txBox="1"/>
          <p:nvPr/>
        </p:nvSpPr>
        <p:spPr>
          <a:xfrm>
            <a:off x="108000" y="6359087"/>
            <a:ext cx="6929521" cy="512833"/>
          </a:xfrm>
          <a:prstGeom prst="rect">
            <a:avLst/>
          </a:prstGeom>
        </p:spPr>
        <p:txBody>
          <a:bodyPr lIns="0" tIns="0" rIns="0" bIns="0" rtlCol="0" anchor="t">
            <a:spAutoFit/>
          </a:bodyPr>
          <a:lstStyle/>
          <a:p>
            <a:pPr algn="r">
              <a:lnSpc>
                <a:spcPts val="4620"/>
              </a:lnSpc>
            </a:pPr>
            <a:r>
              <a:rPr lang="en-US" sz="2000">
                <a:solidFill>
                  <a:srgbClr val="FFFFFF"/>
                </a:solidFill>
                <a:latin typeface="Neue Montreal"/>
                <a:ea typeface="Neue Montreal"/>
                <a:cs typeface="Neue Montreal"/>
                <a:sym typeface="Neue Montreal"/>
              </a:rPr>
              <a:t>Rev. 23/09/2025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1145863" y="8980911"/>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2"/>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3"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1141385246"/>
              </p:ext>
            </p:extLst>
          </p:nvPr>
        </p:nvGraphicFramePr>
        <p:xfrm>
          <a:off x="674101" y="4177888"/>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236" y="-90300"/>
            <a:ext cx="7904450" cy="859247"/>
          </a:xfrm>
          <a:prstGeom prst="rect">
            <a:avLst/>
          </a:prstGeom>
        </p:spPr>
      </p:pic>
      <p:grpSp>
        <p:nvGrpSpPr>
          <p:cNvPr id="3" name="Group 8">
            <a:extLst>
              <a:ext uri="{FF2B5EF4-FFF2-40B4-BE49-F238E27FC236}">
                <a16:creationId xmlns:a16="http://schemas.microsoft.com/office/drawing/2014/main" id="{5DBEE19A-2B9A-806E-67C5-43B22921DAF7}"/>
              </a:ext>
            </a:extLst>
          </p:cNvPr>
          <p:cNvGrpSpPr/>
          <p:nvPr/>
        </p:nvGrpSpPr>
        <p:grpSpPr>
          <a:xfrm>
            <a:off x="-3500" y="10528423"/>
            <a:ext cx="7556500" cy="231978"/>
            <a:chOff x="0" y="0"/>
            <a:chExt cx="3047987" cy="131886"/>
          </a:xfrm>
        </p:grpSpPr>
        <p:sp>
          <p:nvSpPr>
            <p:cNvPr id="4" name="Freeform 9">
              <a:extLst>
                <a:ext uri="{FF2B5EF4-FFF2-40B4-BE49-F238E27FC236}">
                  <a16:creationId xmlns:a16="http://schemas.microsoft.com/office/drawing/2014/main" id="{C73F192E-FC00-0420-E5FB-87422CE7733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5" name="TextBox 10">
              <a:extLst>
                <a:ext uri="{FF2B5EF4-FFF2-40B4-BE49-F238E27FC236}">
                  <a16:creationId xmlns:a16="http://schemas.microsoft.com/office/drawing/2014/main" id="{E5DCDB2B-5590-63AD-A7F1-FE25E5A7C7C4}"/>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6" name="Freeform 11">
            <a:extLst>
              <a:ext uri="{FF2B5EF4-FFF2-40B4-BE49-F238E27FC236}">
                <a16:creationId xmlns:a16="http://schemas.microsoft.com/office/drawing/2014/main" id="{4A2BD210-1B1C-822B-06E1-EFB16223280D}"/>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EF4A1-08F9-3943-2A21-58138BCD895F}"/>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A9A13CFB-4760-386C-E2A0-F549C6F3E0CF}"/>
              </a:ext>
            </a:extLst>
          </p:cNvPr>
          <p:cNvGrpSpPr/>
          <p:nvPr/>
        </p:nvGrpSpPr>
        <p:grpSpPr>
          <a:xfrm>
            <a:off x="604416" y="1476382"/>
            <a:ext cx="289963" cy="144982"/>
            <a:chOff x="0" y="0"/>
            <a:chExt cx="812800" cy="406400"/>
          </a:xfrm>
        </p:grpSpPr>
        <p:sp>
          <p:nvSpPr>
            <p:cNvPr id="5" name="Freeform 14">
              <a:extLst>
                <a:ext uri="{FF2B5EF4-FFF2-40B4-BE49-F238E27FC236}">
                  <a16:creationId xmlns:a16="http://schemas.microsoft.com/office/drawing/2014/main" id="{53681EB5-4BD1-5092-E539-7D3F5E2FC5D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B46F3FD5-69F1-3FF7-A26C-D740FE2FE20E}"/>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5F53FA6A-240E-DA03-CB29-F9D36332D1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307" y="-17313"/>
            <a:ext cx="7220893" cy="803582"/>
          </a:xfrm>
          <a:prstGeom prst="rect">
            <a:avLst/>
          </a:prstGeom>
        </p:spPr>
      </p:pic>
      <p:sp>
        <p:nvSpPr>
          <p:cNvPr id="9" name="TextBox 21">
            <a:extLst>
              <a:ext uri="{FF2B5EF4-FFF2-40B4-BE49-F238E27FC236}">
                <a16:creationId xmlns:a16="http://schemas.microsoft.com/office/drawing/2014/main" id="{4B599567-9657-EEFC-AD4B-D2DF79339657}"/>
              </a:ext>
            </a:extLst>
          </p:cNvPr>
          <p:cNvSpPr txBox="1"/>
          <p:nvPr/>
        </p:nvSpPr>
        <p:spPr>
          <a:xfrm>
            <a:off x="533258" y="940930"/>
            <a:ext cx="6858976" cy="398314"/>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69555F80-4A82-68EC-69AE-0FC94881DB22}"/>
              </a:ext>
            </a:extLst>
          </p:cNvPr>
          <p:cNvSpPr txBox="1"/>
          <p:nvPr/>
        </p:nvSpPr>
        <p:spPr>
          <a:xfrm>
            <a:off x="559476" y="1591234"/>
            <a:ext cx="6592217" cy="1706365"/>
          </a:xfrm>
          <a:prstGeom prst="rect">
            <a:avLst/>
          </a:prstGeom>
          <a:noFill/>
        </p:spPr>
        <p:txBody>
          <a:bodyPr wrap="square">
            <a:spAutoFit/>
          </a:bodyPr>
          <a:lstStyle/>
          <a:p>
            <a:pPr>
              <a:buNone/>
            </a:pPr>
            <a:endParaRPr lang="pt-BR" sz="1000" b="1">
              <a:latin typeface="Montserrat" panose="00000500000000000000" pitchFamily="2" charset="0"/>
            </a:endParaRPr>
          </a:p>
          <a:p>
            <a:pPr>
              <a:buNone/>
            </a:pPr>
            <a:r>
              <a:rPr lang="pt-BR" sz="1000">
                <a:latin typeface="Montserrat" panose="00000500000000000000" pitchFamily="2" charset="0"/>
              </a:rPr>
              <a:t>O </a:t>
            </a:r>
            <a:r>
              <a:rPr lang="pt-BR" sz="1000" b="1">
                <a:latin typeface="Montserrat" panose="00000500000000000000" pitchFamily="2" charset="0"/>
              </a:rPr>
              <a:t>PolySep SSM &amp; SPG da Ingersoll Rand</a:t>
            </a:r>
            <a:r>
              <a:rPr lang="pt-BR" sz="1000">
                <a:latin typeface="Montserrat" panose="00000500000000000000" pitchFamily="2" charset="0"/>
              </a:rPr>
              <a:t> é uma solução que alia </a:t>
            </a:r>
            <a:r>
              <a:rPr lang="pt-BR" sz="1000" b="1">
                <a:latin typeface="Montserrat" panose="00000500000000000000" pitchFamily="2" charset="0"/>
              </a:rPr>
              <a:t>eficiência operacional e responsabilidade ambiental</a:t>
            </a:r>
            <a:r>
              <a:rPr lang="pt-BR" sz="1000">
                <a:latin typeface="Montserrat" panose="00000500000000000000" pitchFamily="2" charset="0"/>
              </a:rPr>
              <a:t>. Projetado para tratar o condensado de compressores, o sistema garante o descarte da água dentro dos limites legais (</a:t>
            </a:r>
            <a:r>
              <a:rPr lang="pt-BR" sz="1000" b="1">
                <a:latin typeface="Montserrat" panose="00000500000000000000" pitchFamily="2" charset="0"/>
              </a:rPr>
              <a:t>&lt;10 ppm de óleo residual</a:t>
            </a:r>
            <a:r>
              <a:rPr lang="pt-BR" sz="1000">
                <a:latin typeface="Montserrat" panose="00000500000000000000" pitchFamily="2" charset="0"/>
              </a:rPr>
              <a:t>), reduzindo impactos ambientais e evitando passivos legais.</a:t>
            </a:r>
          </a:p>
          <a:p>
            <a:pPr>
              <a:buNone/>
            </a:pPr>
            <a:endParaRPr lang="pt-BR" sz="1000">
              <a:latin typeface="Montserrat" panose="00000500000000000000" pitchFamily="2" charset="0"/>
            </a:endParaRPr>
          </a:p>
          <a:p>
            <a:pPr>
              <a:buNone/>
            </a:pPr>
            <a:r>
              <a:rPr lang="pt-BR" sz="1000">
                <a:latin typeface="Montserrat" panose="00000500000000000000" pitchFamily="2" charset="0"/>
              </a:rPr>
              <a:t>Com ele, sua empresa reduz custos com destinação de resíduos perigosos, elimina a necessidade de armazenar condensado oleoso no local e fortalece seu compromisso com práticas sustentáveis em linha com normas como a ISO 14001.</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EDE510A1-0F99-E208-A690-1121FCFD2B85}"/>
              </a:ext>
            </a:extLst>
          </p:cNvPr>
          <p:cNvSpPr txBox="1"/>
          <p:nvPr/>
        </p:nvSpPr>
        <p:spPr>
          <a:xfrm>
            <a:off x="994079" y="1470387"/>
            <a:ext cx="6858976" cy="398314"/>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3E82B879-295C-0D8A-9467-3DAC59D2AD33}"/>
              </a:ext>
            </a:extLst>
          </p:cNvPr>
          <p:cNvSpPr txBox="1"/>
          <p:nvPr/>
        </p:nvSpPr>
        <p:spPr>
          <a:xfrm>
            <a:off x="509789" y="2989028"/>
            <a:ext cx="3593460" cy="2355132"/>
          </a:xfrm>
          <a:prstGeom prst="rect">
            <a:avLst/>
          </a:prstGeom>
          <a:noFill/>
        </p:spPr>
        <p:txBody>
          <a:bodyPr wrap="square">
            <a:spAutoFit/>
          </a:bodyPr>
          <a:lstStyle/>
          <a:p>
            <a:pPr>
              <a:buNone/>
            </a:pPr>
            <a:endParaRPr lang="pt-BR" sz="1000">
              <a:latin typeface="Montserrat" panose="00000500000000000000" pitchFamily="2" charset="0"/>
            </a:endParaRPr>
          </a:p>
          <a:p>
            <a:pPr>
              <a:buNone/>
            </a:pPr>
            <a:r>
              <a:rPr lang="pt-BR" sz="1000" b="1">
                <a:latin typeface="Montserrat" panose="00000500000000000000" pitchFamily="2" charset="0"/>
              </a:rPr>
              <a:t>Principais benefícios sustentáveis:</a:t>
            </a:r>
          </a:p>
          <a:p>
            <a:pPr>
              <a:buNone/>
            </a:pPr>
            <a:endParaRPr lang="pt-BR" sz="1000" b="1">
              <a:latin typeface="Montserrat" panose="00000500000000000000" pitchFamily="2" charset="0"/>
            </a:endParaRPr>
          </a:p>
          <a:p>
            <a:pPr>
              <a:buFont typeface="Arial" panose="020B0604020202020204" pitchFamily="34" charset="0"/>
              <a:buChar char="•"/>
            </a:pPr>
            <a:r>
              <a:rPr lang="pt-BR" sz="1000" b="1">
                <a:latin typeface="Montserrat" panose="00000500000000000000" pitchFamily="2" charset="0"/>
              </a:rPr>
              <a:t>Separação eficiente de todos os tipos de lubrificantes</a:t>
            </a:r>
            <a:r>
              <a:rPr lang="pt-BR" sz="1000">
                <a:latin typeface="Montserrat" panose="00000500000000000000" pitchFamily="2" charset="0"/>
              </a:rPr>
              <a:t> (minerais, sintéticos e emulsões estáveis).</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Conformidade total com as </a:t>
            </a:r>
            <a:r>
              <a:rPr lang="pt-BR" sz="1000" b="1">
                <a:latin typeface="Montserrat" panose="00000500000000000000" pitchFamily="2" charset="0"/>
              </a:rPr>
              <a:t>exigências ambientais</a:t>
            </a:r>
            <a:r>
              <a:rPr lang="pt-BR" sz="1000">
                <a:latin typeface="Montserrat" panose="00000500000000000000" pitchFamily="2" charset="0"/>
              </a:rPr>
              <a:t>, garantindo descarte seguro.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Estrutura </a:t>
            </a:r>
            <a:r>
              <a:rPr lang="pt-BR" sz="1000" b="1">
                <a:latin typeface="Montserrat" panose="00000500000000000000" pitchFamily="2" charset="0"/>
              </a:rPr>
              <a:t>100% reciclável</a:t>
            </a:r>
            <a:r>
              <a:rPr lang="pt-BR" sz="1000">
                <a:latin typeface="Montserrat" panose="00000500000000000000" pitchFamily="2" charset="0"/>
              </a:rPr>
              <a:t> em polietileno reforçado.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Dispensa a necessidade de tanques de armazenamento ou transporte de resíduos.</a:t>
            </a: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08B9C7CE-93ED-7DF5-F4AA-20C23C1C8CC4}"/>
              </a:ext>
            </a:extLst>
          </p:cNvPr>
          <p:cNvSpPr txBox="1"/>
          <p:nvPr/>
        </p:nvSpPr>
        <p:spPr>
          <a:xfrm>
            <a:off x="489401" y="5241041"/>
            <a:ext cx="6662292" cy="1196738"/>
          </a:xfrm>
          <a:prstGeom prst="rect">
            <a:avLst/>
          </a:prstGeom>
          <a:noFill/>
        </p:spPr>
        <p:txBody>
          <a:bodyPr wrap="square">
            <a:spAutoFit/>
          </a:bodyPr>
          <a:lstStyle/>
          <a:p>
            <a:pPr>
              <a:buNone/>
            </a:pPr>
            <a:r>
              <a:rPr lang="pt-BR" sz="1050">
                <a:latin typeface="Montserrat" panose="00000500000000000000" pitchFamily="2" charset="0"/>
              </a:rPr>
              <a:t>Além disso, o PolySep utiliza </a:t>
            </a:r>
            <a:r>
              <a:rPr lang="pt-BR" sz="1050" b="1">
                <a:latin typeface="Montserrat" panose="00000500000000000000" pitchFamily="2" charset="0"/>
              </a:rPr>
              <a:t>materiais de filtragem de alto desempenho</a:t>
            </a:r>
            <a:r>
              <a:rPr lang="pt-BR" sz="1050">
                <a:latin typeface="Montserrat" panose="00000500000000000000" pitchFamily="2" charset="0"/>
              </a:rPr>
              <a:t> em múltiplos estágios (polipropileno e carvão ativado), que asseguram a máxima pureza da água descartada. O sistema conta também com </a:t>
            </a:r>
            <a:r>
              <a:rPr lang="pt-BR" sz="1050" b="1">
                <a:latin typeface="Montserrat" panose="00000500000000000000" pitchFamily="2" charset="0"/>
              </a:rPr>
              <a:t>indicador de vida útil dos elementos</a:t>
            </a:r>
            <a:r>
              <a:rPr lang="pt-BR" sz="1050">
                <a:latin typeface="Montserrat" panose="00000500000000000000" pitchFamily="2" charset="0"/>
              </a:rPr>
              <a:t> e </a:t>
            </a:r>
            <a:r>
              <a:rPr lang="pt-BR" sz="1050" b="1">
                <a:latin typeface="Montserrat" panose="00000500000000000000" pitchFamily="2" charset="0"/>
              </a:rPr>
              <a:t>frasco de amostra com válvula de teste</a:t>
            </a:r>
            <a:r>
              <a:rPr lang="pt-BR" sz="105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EA192375-2AEB-59E6-4330-BAD9952A8E6A}"/>
              </a:ext>
            </a:extLst>
          </p:cNvPr>
          <p:cNvPicPr>
            <a:picLocks noChangeAspect="1"/>
          </p:cNvPicPr>
          <p:nvPr/>
        </p:nvPicPr>
        <p:blipFill>
          <a:blip r:embed="rId3"/>
          <a:stretch>
            <a:fillRect/>
          </a:stretch>
        </p:blipFill>
        <p:spPr>
          <a:xfrm>
            <a:off x="4123637" y="3622920"/>
            <a:ext cx="2855745" cy="1045483"/>
          </a:xfrm>
          <a:prstGeom prst="rect">
            <a:avLst/>
          </a:prstGeom>
        </p:spPr>
      </p:pic>
      <p:pic>
        <p:nvPicPr>
          <p:cNvPr id="22" name="Imagem 21">
            <a:extLst>
              <a:ext uri="{FF2B5EF4-FFF2-40B4-BE49-F238E27FC236}">
                <a16:creationId xmlns:a16="http://schemas.microsoft.com/office/drawing/2014/main" id="{5EC69B86-F031-DF33-AFC9-4D5B998404A2}"/>
              </a:ext>
            </a:extLst>
          </p:cNvPr>
          <p:cNvPicPr>
            <a:picLocks noChangeAspect="1"/>
          </p:cNvPicPr>
          <p:nvPr/>
        </p:nvPicPr>
        <p:blipFill>
          <a:blip r:embed="rId4"/>
          <a:stretch>
            <a:fillRect/>
          </a:stretch>
        </p:blipFill>
        <p:spPr>
          <a:xfrm>
            <a:off x="244307" y="5949006"/>
            <a:ext cx="2550520" cy="1932320"/>
          </a:xfrm>
          <a:prstGeom prst="rect">
            <a:avLst/>
          </a:prstGeom>
        </p:spPr>
      </p:pic>
      <p:sp>
        <p:nvSpPr>
          <p:cNvPr id="24" name="CaixaDeTexto 23">
            <a:extLst>
              <a:ext uri="{FF2B5EF4-FFF2-40B4-BE49-F238E27FC236}">
                <a16:creationId xmlns:a16="http://schemas.microsoft.com/office/drawing/2014/main" id="{DB310692-47DB-BFE3-06DB-1F980B9E0A62}"/>
              </a:ext>
            </a:extLst>
          </p:cNvPr>
          <p:cNvSpPr txBox="1"/>
          <p:nvPr/>
        </p:nvSpPr>
        <p:spPr>
          <a:xfrm>
            <a:off x="2928644" y="6041782"/>
            <a:ext cx="3830201" cy="1787541"/>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100" b="1">
                <a:latin typeface="Montserrat" panose="00000500000000000000" pitchFamily="2" charset="0"/>
              </a:rPr>
              <a:t>Capacidades disponíveis:</a:t>
            </a:r>
          </a:p>
          <a:p>
            <a:pPr>
              <a:buNone/>
            </a:pPr>
            <a:endParaRPr lang="pt-BR" sz="1100" b="1">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Modelos para compressores de </a:t>
            </a:r>
            <a:r>
              <a:rPr lang="pt-BR" sz="1100" b="1">
                <a:latin typeface="Montserrat" panose="00000500000000000000" pitchFamily="2" charset="0"/>
              </a:rPr>
              <a:t>2 a 60 m³/min</a:t>
            </a:r>
            <a:r>
              <a:rPr lang="pt-BR" sz="1100">
                <a:latin typeface="Montserrat" panose="00000500000000000000" pitchFamily="2" charset="0"/>
              </a:rPr>
              <a:t>.</a:t>
            </a:r>
          </a:p>
          <a:p>
            <a:pPr>
              <a:buFont typeface="Arial" panose="020B0604020202020204" pitchFamily="34" charset="0"/>
              <a:buChar char="•"/>
            </a:pPr>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Adsorção máxima de óleo entre </a:t>
            </a:r>
            <a:r>
              <a:rPr lang="pt-BR" sz="1100" b="1">
                <a:latin typeface="Montserrat" panose="00000500000000000000" pitchFamily="2" charset="0"/>
              </a:rPr>
              <a:t>2 e 50 litros</a:t>
            </a:r>
            <a:r>
              <a:rPr lang="pt-BR" sz="1100">
                <a:latin typeface="Montserrat" panose="00000500000000000000" pitchFamily="2" charset="0"/>
              </a:rPr>
              <a:t>, conforme o modelo.</a:t>
            </a:r>
          </a:p>
          <a:p>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Conexões de entrada e saída em </a:t>
            </a:r>
            <a:r>
              <a:rPr lang="pt-BR" sz="1100" b="1">
                <a:latin typeface="Montserrat" panose="00000500000000000000" pitchFamily="2" charset="0"/>
              </a:rPr>
              <a:t>latão</a:t>
            </a:r>
            <a:r>
              <a:rPr lang="pt-BR" sz="1100">
                <a:latin typeface="Montserrat" panose="00000500000000000000" pitchFamily="2" charset="0"/>
              </a:rPr>
              <a:t>, que garantem maior durabilidade</a:t>
            </a:r>
            <a:r>
              <a:rPr lang="pt-BR" sz="744">
                <a:latin typeface="Montserrat" panose="00000500000000000000" pitchFamily="2" charset="0"/>
              </a:rPr>
              <a:t>.</a:t>
            </a:r>
          </a:p>
        </p:txBody>
      </p:sp>
      <p:pic>
        <p:nvPicPr>
          <p:cNvPr id="30" name="Imagem 29" descr="Código QR&#10;&#10;O conteúdo gerado por IA pode estar incorreto.">
            <a:extLst>
              <a:ext uri="{FF2B5EF4-FFF2-40B4-BE49-F238E27FC236}">
                <a16:creationId xmlns:a16="http://schemas.microsoft.com/office/drawing/2014/main" id="{C1EF3948-4E1F-7F5B-BEAB-2F27C1FEAA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8039" y="10044166"/>
            <a:ext cx="475528" cy="475528"/>
          </a:xfrm>
          <a:prstGeom prst="rect">
            <a:avLst/>
          </a:prstGeom>
        </p:spPr>
      </p:pic>
      <p:sp>
        <p:nvSpPr>
          <p:cNvPr id="32" name="CaixaDeTexto 31">
            <a:extLst>
              <a:ext uri="{FF2B5EF4-FFF2-40B4-BE49-F238E27FC236}">
                <a16:creationId xmlns:a16="http://schemas.microsoft.com/office/drawing/2014/main" id="{00E12F84-093B-F16F-1A7E-FDC038E6A00C}"/>
              </a:ext>
            </a:extLst>
          </p:cNvPr>
          <p:cNvSpPr txBox="1"/>
          <p:nvPr/>
        </p:nvSpPr>
        <p:spPr>
          <a:xfrm>
            <a:off x="3854753" y="9826662"/>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19960EE6-0007-9167-F199-7FD59FDF93FB}"/>
              </a:ext>
            </a:extLst>
          </p:cNvPr>
          <p:cNvSpPr txBox="1"/>
          <p:nvPr/>
        </p:nvSpPr>
        <p:spPr>
          <a:xfrm>
            <a:off x="4401034" y="10086844"/>
            <a:ext cx="1653226" cy="390171"/>
          </a:xfrm>
          <a:prstGeom prst="rect">
            <a:avLst/>
          </a:prstGeom>
          <a:noFill/>
        </p:spPr>
        <p:txBody>
          <a:bodyPr wrap="square">
            <a:spAutoFit/>
          </a:bodyPr>
          <a:lstStyle/>
          <a:p>
            <a:pPr algn="just">
              <a:lnSpc>
                <a:spcPts val="1186"/>
              </a:lnSpc>
            </a:pPr>
            <a:r>
              <a:rPr lang="en-US" sz="900">
                <a:solidFill>
                  <a:srgbClr val="000000"/>
                </a:solidFill>
                <a:latin typeface="Montserrat"/>
                <a:ea typeface="Montserrat"/>
                <a:cs typeface="Montserrat"/>
                <a:sym typeface="Montserrat"/>
              </a:rPr>
              <a:t>Clique </a:t>
            </a:r>
            <a:r>
              <a:rPr lang="en-US" sz="900" u="sng">
                <a:solidFill>
                  <a:srgbClr val="000000"/>
                </a:solidFill>
                <a:latin typeface="Montserrat"/>
                <a:ea typeface="Montserrat"/>
                <a:cs typeface="Montserrat"/>
                <a:sym typeface="Montserrat"/>
                <a:hlinkClick r:id="rId6" tooltip="https://drive.google.com/file/d/1qvswWTnSpSY-OKvazrC-aJ8r1c-cV4j2/view?usp=sharing"/>
              </a:rPr>
              <a:t>aqui</a:t>
            </a:r>
            <a:r>
              <a:rPr lang="en-US" sz="900">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D00D96FC-E774-F357-5186-43B0FCFBCBCA}"/>
              </a:ext>
            </a:extLst>
          </p:cNvPr>
          <p:cNvSpPr/>
          <p:nvPr/>
        </p:nvSpPr>
        <p:spPr>
          <a:xfrm>
            <a:off x="478838" y="7994922"/>
            <a:ext cx="4899612"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DAEE0193-C525-4C95-582B-7A87EDF98A62}"/>
              </a:ext>
            </a:extLst>
          </p:cNvPr>
          <p:cNvSpPr txBox="1"/>
          <p:nvPr/>
        </p:nvSpPr>
        <p:spPr>
          <a:xfrm>
            <a:off x="597547" y="8222114"/>
            <a:ext cx="6858976" cy="398314"/>
          </a:xfrm>
          <a:prstGeom prst="rect">
            <a:avLst/>
          </a:prstGeom>
        </p:spPr>
        <p:txBody>
          <a:bodyPr wrap="square" lIns="0" tIns="0" rIns="0" bIns="0" rtlCol="0" anchor="t">
            <a:spAutoFit/>
          </a:bodyPr>
          <a:lstStyle/>
          <a:p>
            <a:pPr>
              <a:lnSpc>
                <a:spcPts val="1562"/>
              </a:lnSpc>
            </a:pPr>
            <a:r>
              <a:rPr lang="en-US" sz="1400" b="1">
                <a:latin typeface="Montserrat" panose="00000500000000000000" pitchFamily="2" charset="0"/>
                <a:ea typeface="Montserrat Bold"/>
                <a:cs typeface="Montserrat Bold"/>
                <a:sym typeface="Montserrat Bold"/>
              </a:rPr>
              <a:t>ORIENTAÇÃO TÉCNICA</a:t>
            </a:r>
            <a:endParaRPr lang="en-US" sz="140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D4EEB4CC-0A79-5E73-67A4-082659DF71B5}"/>
              </a:ext>
            </a:extLst>
          </p:cNvPr>
          <p:cNvSpPr>
            <a:spLocks noChangeArrowheads="1"/>
          </p:cNvSpPr>
          <p:nvPr/>
        </p:nvSpPr>
        <p:spPr bwMode="auto">
          <a:xfrm>
            <a:off x="478838" y="8628147"/>
            <a:ext cx="2624758"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10</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R$ 12.460,00</a:t>
            </a:r>
          </a:p>
        </p:txBody>
      </p:sp>
      <p:sp>
        <p:nvSpPr>
          <p:cNvPr id="42" name="CaixaDeTexto 41">
            <a:extLst>
              <a:ext uri="{FF2B5EF4-FFF2-40B4-BE49-F238E27FC236}">
                <a16:creationId xmlns:a16="http://schemas.microsoft.com/office/drawing/2014/main" id="{7029FBE5-3B10-78B9-9503-99E53DA65A51}"/>
              </a:ext>
            </a:extLst>
          </p:cNvPr>
          <p:cNvSpPr txBox="1"/>
          <p:nvPr/>
        </p:nvSpPr>
        <p:spPr>
          <a:xfrm>
            <a:off x="509789" y="9069468"/>
            <a:ext cx="6343502" cy="769441"/>
          </a:xfrm>
          <a:prstGeom prst="rect">
            <a:avLst/>
          </a:prstGeom>
          <a:noFill/>
        </p:spPr>
        <p:txBody>
          <a:bodyPr wrap="square">
            <a:spAutoFit/>
          </a:bodyPr>
          <a:lstStyle/>
          <a:p>
            <a:r>
              <a:rPr lang="pt-BR" sz="1100">
                <a:latin typeface="Montserrat" panose="00000500000000000000" pitchFamily="2" charset="0"/>
              </a:rPr>
              <a:t>O modelo apresentado acima tem caráter </a:t>
            </a:r>
            <a:r>
              <a:rPr lang="pt-BR" sz="1100" b="1">
                <a:latin typeface="Montserrat" panose="00000500000000000000" pitchFamily="2" charset="0"/>
              </a:rPr>
              <a:t>ilustrativo</a:t>
            </a:r>
            <a:r>
              <a:rPr lang="pt-BR" sz="1100">
                <a:latin typeface="Montserrat" panose="00000500000000000000" pitchFamily="2" charset="0"/>
              </a:rPr>
              <a:t>, considerando a capacidade do compressor em análise. Para assegurar o dimensionamento ideal, é fundamental que nossa equipe técnica avalie seu </a:t>
            </a:r>
            <a:r>
              <a:rPr lang="pt-BR" sz="1100" b="1">
                <a:latin typeface="Montserrat" panose="00000500000000000000" pitchFamily="2" charset="0"/>
              </a:rPr>
              <a:t>parque de máquinas</a:t>
            </a:r>
            <a:r>
              <a:rPr lang="pt-BR" sz="1100">
                <a:latin typeface="Montserrat" panose="00000500000000000000" pitchFamily="2" charset="0"/>
              </a:rPr>
              <a:t> e indique a caixa separadora mais adequada.</a:t>
            </a:r>
          </a:p>
        </p:txBody>
      </p:sp>
      <p:pic>
        <p:nvPicPr>
          <p:cNvPr id="7" name="Imagem 6">
            <a:extLst>
              <a:ext uri="{FF2B5EF4-FFF2-40B4-BE49-F238E27FC236}">
                <a16:creationId xmlns:a16="http://schemas.microsoft.com/office/drawing/2014/main" id="{DB062BAF-E798-CA06-BF6C-E4FB035B8CE3}"/>
              </a:ext>
            </a:extLst>
          </p:cNvPr>
          <p:cNvPicPr>
            <a:picLocks noChangeAspect="1"/>
          </p:cNvPicPr>
          <p:nvPr/>
        </p:nvPicPr>
        <p:blipFill>
          <a:blip r:embed="rId7"/>
          <a:stretch>
            <a:fillRect/>
          </a:stretch>
        </p:blipFill>
        <p:spPr>
          <a:xfrm>
            <a:off x="5328763" y="7934989"/>
            <a:ext cx="1299330" cy="1168015"/>
          </a:xfrm>
          <a:prstGeom prst="rect">
            <a:avLst/>
          </a:prstGeom>
          <a:ln>
            <a:noFill/>
          </a:ln>
          <a:effectLst>
            <a:softEdge rad="112500"/>
          </a:effectLst>
        </p:spPr>
      </p:pic>
      <p:grpSp>
        <p:nvGrpSpPr>
          <p:cNvPr id="3" name="Group 8">
            <a:extLst>
              <a:ext uri="{FF2B5EF4-FFF2-40B4-BE49-F238E27FC236}">
                <a16:creationId xmlns:a16="http://schemas.microsoft.com/office/drawing/2014/main" id="{C303B8FE-0BCB-3648-7B76-759C01DE15E3}"/>
              </a:ext>
            </a:extLst>
          </p:cNvPr>
          <p:cNvGrpSpPr/>
          <p:nvPr/>
        </p:nvGrpSpPr>
        <p:grpSpPr>
          <a:xfrm>
            <a:off x="-11601" y="10550411"/>
            <a:ext cx="7641204" cy="212662"/>
            <a:chOff x="0" y="0"/>
            <a:chExt cx="3047987" cy="131886"/>
          </a:xfrm>
        </p:grpSpPr>
        <p:sp>
          <p:nvSpPr>
            <p:cNvPr id="10" name="Freeform 9">
              <a:extLst>
                <a:ext uri="{FF2B5EF4-FFF2-40B4-BE49-F238E27FC236}">
                  <a16:creationId xmlns:a16="http://schemas.microsoft.com/office/drawing/2014/main" id="{13B159E6-8443-EC0A-29F5-85C1047BDF4D}"/>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3" name="TextBox 10">
              <a:extLst>
                <a:ext uri="{FF2B5EF4-FFF2-40B4-BE49-F238E27FC236}">
                  <a16:creationId xmlns:a16="http://schemas.microsoft.com/office/drawing/2014/main" id="{EBBDC030-1C58-A8A6-9BE0-C3DB1F5E2B6F}"/>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5" name="Freeform 11">
            <a:extLst>
              <a:ext uri="{FF2B5EF4-FFF2-40B4-BE49-F238E27FC236}">
                <a16:creationId xmlns:a16="http://schemas.microsoft.com/office/drawing/2014/main" id="{106B5040-0EBE-A690-FC9D-776306E2E1D0}"/>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269604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48742" y="997392"/>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3739" y="941980"/>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3058376" y="8904771"/>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2"/>
            <a:stretch>
              <a:fillRect l="-22727" t="-9148" r="-14257" b="-13137"/>
            </a:stretch>
          </a:blipFill>
        </p:spPr>
      </p:sp>
      <p:sp>
        <p:nvSpPr>
          <p:cNvPr id="20" name="TextBox 20"/>
          <p:cNvSpPr txBox="1"/>
          <p:nvPr/>
        </p:nvSpPr>
        <p:spPr>
          <a:xfrm>
            <a:off x="4449805"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476067" y="10130873"/>
            <a:ext cx="3053732"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50" y="26976"/>
            <a:ext cx="7579701"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11601" y="10550411"/>
            <a:ext cx="7641204" cy="212662"/>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7">
            <a:extLst>
              <a:ext uri="{FF2B5EF4-FFF2-40B4-BE49-F238E27FC236}">
                <a16:creationId xmlns:a16="http://schemas.microsoft.com/office/drawing/2014/main" id="{C79191C8-6935-4B8E-7D40-63E9197E65DE}"/>
              </a:ext>
            </a:extLst>
          </p:cNvPr>
          <p:cNvSpPr txBox="1"/>
          <p:nvPr/>
        </p:nvSpPr>
        <p:spPr>
          <a:xfrm>
            <a:off x="-495184" y="1353974"/>
            <a:ext cx="7556500" cy="67403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
        <p:nvSpPr>
          <p:cNvPr id="2" name="Freeform 11">
            <a:extLst>
              <a:ext uri="{FF2B5EF4-FFF2-40B4-BE49-F238E27FC236}">
                <a16:creationId xmlns:a16="http://schemas.microsoft.com/office/drawing/2014/main" id="{5DE1A63D-BE26-3E2C-4D77-D7F49E8143A1}"/>
              </a:ext>
            </a:extLst>
          </p:cNvPr>
          <p:cNvSpPr/>
          <p:nvPr/>
        </p:nvSpPr>
        <p:spPr>
          <a:xfrm>
            <a:off x="196850" y="969796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3175" y="10545304"/>
            <a:ext cx="7609902" cy="234590"/>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7" tooltip="Visite nosso website"/>
            <a:extLst>
              <a:ext uri="{FF2B5EF4-FFF2-40B4-BE49-F238E27FC236}">
                <a16:creationId xmlns:a16="http://schemas.microsoft.com/office/drawing/2014/main" id="{97C37ED9-097F-72CB-69D9-2F9E546EC9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9687" y="9806459"/>
            <a:ext cx="655158" cy="655158"/>
          </a:xfrm>
          <a:prstGeom prst="rect">
            <a:avLst/>
          </a:prstGeom>
        </p:spPr>
      </p:pic>
      <p:pic>
        <p:nvPicPr>
          <p:cNvPr id="8" name="Imagem 7">
            <a:hlinkClick r:id="rId9" tooltip="Vídeo Institucional"/>
            <a:extLst>
              <a:ext uri="{FF2B5EF4-FFF2-40B4-BE49-F238E27FC236}">
                <a16:creationId xmlns:a16="http://schemas.microsoft.com/office/drawing/2014/main" id="{8BD9DF06-957E-C361-37DF-2272DDA2BA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3842" y="10057460"/>
            <a:ext cx="369574" cy="335547"/>
          </a:xfrm>
          <a:prstGeom prst="rect">
            <a:avLst/>
          </a:prstGeom>
        </p:spPr>
      </p:pic>
      <p:pic>
        <p:nvPicPr>
          <p:cNvPr id="9" name="Imagem 8">
            <a:hlinkClick r:id="rId11"/>
            <a:extLst>
              <a:ext uri="{FF2B5EF4-FFF2-40B4-BE49-F238E27FC236}">
                <a16:creationId xmlns:a16="http://schemas.microsoft.com/office/drawing/2014/main" id="{7566E58B-4340-E202-94B6-DB0D419130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78814" y="10045516"/>
            <a:ext cx="322849" cy="322849"/>
          </a:xfrm>
          <a:prstGeom prst="rect">
            <a:avLst/>
          </a:prstGeom>
        </p:spPr>
      </p:pic>
      <p:pic>
        <p:nvPicPr>
          <p:cNvPr id="10" name="Imagem 9">
            <a:hlinkClick r:id="rId13"/>
            <a:extLst>
              <a:ext uri="{FF2B5EF4-FFF2-40B4-BE49-F238E27FC236}">
                <a16:creationId xmlns:a16="http://schemas.microsoft.com/office/drawing/2014/main" id="{14AE4EEF-6CA2-6D76-F722-A0F9EADCB49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38851" y="10045515"/>
            <a:ext cx="322849" cy="322849"/>
          </a:xfrm>
          <a:prstGeom prst="rect">
            <a:avLst/>
          </a:prstGeom>
        </p:spPr>
      </p:pic>
      <p:pic>
        <p:nvPicPr>
          <p:cNvPr id="12" name="Imagem 11">
            <a:hlinkClick r:id="rId15"/>
            <a:extLst>
              <a:ext uri="{FF2B5EF4-FFF2-40B4-BE49-F238E27FC236}">
                <a16:creationId xmlns:a16="http://schemas.microsoft.com/office/drawing/2014/main" id="{4080572C-7B3A-5481-2830-E84261F04A7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67422" y="10045515"/>
            <a:ext cx="322849" cy="322849"/>
          </a:xfrm>
          <a:prstGeom prst="rect">
            <a:avLst/>
          </a:prstGeom>
        </p:spPr>
      </p:pic>
      <p:pic>
        <p:nvPicPr>
          <p:cNvPr id="32" name="Imagem 31">
            <a:hlinkClick r:id="rId17"/>
            <a:extLst>
              <a:ext uri="{FF2B5EF4-FFF2-40B4-BE49-F238E27FC236}">
                <a16:creationId xmlns:a16="http://schemas.microsoft.com/office/drawing/2014/main" id="{748B7354-DFD6-4E9E-D8CC-3DA8981F53D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01547" y="10057116"/>
            <a:ext cx="341088" cy="341088"/>
          </a:xfrm>
          <a:prstGeom prst="rect">
            <a:avLst/>
          </a:prstGeom>
        </p:spPr>
      </p:pic>
      <p:sp>
        <p:nvSpPr>
          <p:cNvPr id="34" name="CaixaDeTexto 33">
            <a:extLst>
              <a:ext uri="{FF2B5EF4-FFF2-40B4-BE49-F238E27FC236}">
                <a16:creationId xmlns:a16="http://schemas.microsoft.com/office/drawing/2014/main" id="{A6732742-7F9A-4B84-C0F4-E2C7ACD13B77}"/>
              </a:ext>
            </a:extLst>
          </p:cNvPr>
          <p:cNvSpPr txBox="1"/>
          <p:nvPr/>
        </p:nvSpPr>
        <p:spPr>
          <a:xfrm>
            <a:off x="4184284" y="9539331"/>
            <a:ext cx="387858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
        <p:nvSpPr>
          <p:cNvPr id="3" name="Freeform 11">
            <a:extLst>
              <a:ext uri="{FF2B5EF4-FFF2-40B4-BE49-F238E27FC236}">
                <a16:creationId xmlns:a16="http://schemas.microsoft.com/office/drawing/2014/main" id="{19AD391E-9CE6-D1D0-ED5A-8497EB52088E}"/>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9"/>
            <a:stretch>
              <a:fillRect/>
            </a:stretch>
          </a:blipFill>
        </p:spPr>
      </p:sp>
      <p:pic>
        <p:nvPicPr>
          <p:cNvPr id="4" name="Imagem 3">
            <a:extLst>
              <a:ext uri="{FF2B5EF4-FFF2-40B4-BE49-F238E27FC236}">
                <a16:creationId xmlns:a16="http://schemas.microsoft.com/office/drawing/2014/main" id="{80D2A7E3-3367-7DC0-7274-A1F3FCAE1ACB}"/>
              </a:ext>
            </a:extLst>
          </p:cNvPr>
          <p:cNvPicPr>
            <a:picLocks noChangeAspect="1"/>
          </p:cNvPicPr>
          <p:nvPr/>
        </p:nvPicPr>
        <p:blipFill>
          <a:blip r:embed="rId20"/>
          <a:stretch>
            <a:fillRect/>
          </a:stretch>
        </p:blipFill>
        <p:spPr>
          <a:xfrm>
            <a:off x="709335" y="8349685"/>
            <a:ext cx="4423572" cy="1105800"/>
          </a:xfrm>
          <a:prstGeom prst="rect">
            <a:avLst/>
          </a:prstGeom>
        </p:spPr>
      </p:pic>
      <p:sp>
        <p:nvSpPr>
          <p:cNvPr id="6" name="CaixaDeTexto 5">
            <a:extLst>
              <a:ext uri="{FF2B5EF4-FFF2-40B4-BE49-F238E27FC236}">
                <a16:creationId xmlns:a16="http://schemas.microsoft.com/office/drawing/2014/main" id="{B239D720-B029-2A0E-E65B-F0D5396FF1E0}"/>
              </a:ext>
            </a:extLst>
          </p:cNvPr>
          <p:cNvSpPr txBox="1"/>
          <p:nvPr/>
        </p:nvSpPr>
        <p:spPr>
          <a:xfrm>
            <a:off x="675990" y="7717346"/>
            <a:ext cx="4114800" cy="276999"/>
          </a:xfrm>
          <a:prstGeom prst="rect">
            <a:avLst/>
          </a:prstGeom>
          <a:noFill/>
        </p:spPr>
        <p:txBody>
          <a:bodyPr wrap="square">
            <a:spAutoFit/>
          </a:bodyPr>
          <a:lstStyle/>
          <a:p>
            <a:r>
              <a:rPr lang="pt-BR" sz="1200">
                <a:latin typeface="Montserrat" panose="00000500000000000000" pitchFamily="2" charset="0"/>
                <a:cs typeface="Arial" panose="020B0604020202020204" pitchFamily="34" charset="0"/>
              </a:rPr>
              <a:t>Cordialmente,</a:t>
            </a:r>
            <a:endParaRPr lang="pt-BR" sz="1200" dirty="0">
              <a:latin typeface="Montserrat" panose="00000500000000000000" pitchFamily="2"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2"/>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3"/>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4"/>
            <a:stretch>
              <a:fillRect l="-17904" r="-719"/>
            </a:stretch>
          </a:blipFill>
        </p:spPr>
      </p:sp>
      <p:sp>
        <p:nvSpPr>
          <p:cNvPr id="17" name="TextBox 17"/>
          <p:cNvSpPr txBox="1"/>
          <p:nvPr/>
        </p:nvSpPr>
        <p:spPr>
          <a:xfrm>
            <a:off x="375831" y="1137354"/>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
        <p:nvSpPr>
          <p:cNvPr id="2" name="Freeform 11">
            <a:extLst>
              <a:ext uri="{FF2B5EF4-FFF2-40B4-BE49-F238E27FC236}">
                <a16:creationId xmlns:a16="http://schemas.microsoft.com/office/drawing/2014/main" id="{95A25A85-6DC8-439C-16DE-873D10171216}"/>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grpSp>
        <p:nvGrpSpPr>
          <p:cNvPr id="7" name="Group 8">
            <a:extLst>
              <a:ext uri="{FF2B5EF4-FFF2-40B4-BE49-F238E27FC236}">
                <a16:creationId xmlns:a16="http://schemas.microsoft.com/office/drawing/2014/main" id="{5E4DF666-4350-9160-C0C9-DB17681AE90D}"/>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6260A9A7-CC4F-58F3-A41C-38824E19895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DD743FDA-7847-D26F-DAA1-290EF81C54D0}"/>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3" name="Freeform 11">
            <a:extLst>
              <a:ext uri="{FF2B5EF4-FFF2-40B4-BE49-F238E27FC236}">
                <a16:creationId xmlns:a16="http://schemas.microsoft.com/office/drawing/2014/main" id="{568CD0A8-AA4B-EE7D-9D0F-3F007CA62BB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70" y="39940"/>
            <a:ext cx="7870870" cy="859247"/>
          </a:xfrm>
          <a:prstGeom prst="rect">
            <a:avLst/>
          </a:prstGeom>
        </p:spPr>
      </p:pic>
      <p:sp>
        <p:nvSpPr>
          <p:cNvPr id="3" name="Freeform 11">
            <a:extLst>
              <a:ext uri="{FF2B5EF4-FFF2-40B4-BE49-F238E27FC236}">
                <a16:creationId xmlns:a16="http://schemas.microsoft.com/office/drawing/2014/main" id="{C1E3B990-1317-E517-E962-68C98F5F447F}"/>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2"/>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R37n TAS</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3"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3" name="Tabela 2">
            <a:extLst>
              <a:ext uri="{FF2B5EF4-FFF2-40B4-BE49-F238E27FC236}">
                <a16:creationId xmlns:a16="http://schemas.microsoft.com/office/drawing/2014/main" id="{67A30542-5EB7-2A92-181F-32222C1C756F}"/>
              </a:ext>
            </a:extLst>
          </p:cNvPr>
          <p:cNvGraphicFramePr>
            <a:graphicFrameLocks noGrp="1"/>
          </p:cNvGraphicFramePr>
          <p:nvPr>
            <p:extLst>
              <p:ext uri="{D42A27DB-BD31-4B8C-83A1-F6EECF244321}">
                <p14:modId xmlns:p14="http://schemas.microsoft.com/office/powerpoint/2010/main" val="726099220"/>
              </p:ext>
            </p:extLst>
          </p:nvPr>
        </p:nvGraphicFramePr>
        <p:xfrm>
          <a:off x="806451" y="3594101"/>
          <a:ext cx="5562600" cy="6079819"/>
        </p:xfrm>
        <a:graphic>
          <a:graphicData uri="http://schemas.openxmlformats.org/drawingml/2006/table">
            <a:tbl>
              <a:tblPr/>
              <a:tblGrid>
                <a:gridCol w="2911267">
                  <a:extLst>
                    <a:ext uri="{9D8B030D-6E8A-4147-A177-3AD203B41FA5}">
                      <a16:colId xmlns:a16="http://schemas.microsoft.com/office/drawing/2014/main" val="692729929"/>
                    </a:ext>
                  </a:extLst>
                </a:gridCol>
                <a:gridCol w="1286676">
                  <a:extLst>
                    <a:ext uri="{9D8B030D-6E8A-4147-A177-3AD203B41FA5}">
                      <a16:colId xmlns:a16="http://schemas.microsoft.com/office/drawing/2014/main" val="1955148069"/>
                    </a:ext>
                  </a:extLst>
                </a:gridCol>
                <a:gridCol w="1364657">
                  <a:extLst>
                    <a:ext uri="{9D8B030D-6E8A-4147-A177-3AD203B41FA5}">
                      <a16:colId xmlns:a16="http://schemas.microsoft.com/office/drawing/2014/main" val="3019889936"/>
                    </a:ext>
                  </a:extLst>
                </a:gridCol>
              </a:tblGrid>
              <a:tr h="173926">
                <a:tc gridSpan="3">
                  <a:txBody>
                    <a:bodyPr/>
                    <a:lstStyle/>
                    <a:p>
                      <a:pPr algn="ctr" fontAlgn="ctr">
                        <a:buNone/>
                      </a:pPr>
                      <a:r>
                        <a:rPr lang="pt-BR" sz="1100" b="1" i="0" u="none" strike="noStrike">
                          <a:solidFill>
                            <a:srgbClr val="000000"/>
                          </a:solidFill>
                          <a:effectLst/>
                          <a:latin typeface="Montserrat" panose="00000500000000000000" pitchFamily="2" charset="0"/>
                        </a:rPr>
                        <a:t>CARACTERISTICAS TÉCNICAS</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588093787"/>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Modelo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R37n TAS</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3868659159"/>
                  </a:ext>
                </a:extLst>
              </a:tr>
              <a:tr h="173926">
                <a:tc gridSpan="3">
                  <a:txBody>
                    <a:bodyPr/>
                    <a:lstStyle/>
                    <a:p>
                      <a:pPr algn="ctr" fontAlgn="ctr">
                        <a:buNone/>
                      </a:pPr>
                      <a:r>
                        <a:rPr lang="pt-BR" sz="1100" b="1" i="0" u="none" strike="noStrike">
                          <a:solidFill>
                            <a:srgbClr val="000000"/>
                          </a:solidFill>
                          <a:effectLst/>
                          <a:latin typeface="Montserrat" panose="00000500000000000000" pitchFamily="2" charset="0"/>
                        </a:rPr>
                        <a:t>Performance</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11716131"/>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Modo de acionamento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Velocidade Variável</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3031090530"/>
                  </a:ext>
                </a:extLst>
              </a:tr>
              <a:tr h="173926">
                <a:tc rowSpan="2">
                  <a:txBody>
                    <a:bodyPr/>
                    <a:lstStyle/>
                    <a:p>
                      <a:pPr algn="l" fontAlgn="ctr">
                        <a:buNone/>
                      </a:pPr>
                      <a:r>
                        <a:rPr lang="pt-BR" sz="1100" b="0" i="0" u="none" strike="noStrike">
                          <a:solidFill>
                            <a:srgbClr val="000000"/>
                          </a:solidFill>
                          <a:effectLst/>
                          <a:latin typeface="Montserrat" panose="00000500000000000000" pitchFamily="2" charset="0"/>
                        </a:rPr>
                        <a:t>Vazão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2,07 ~ 6,33</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m³/min</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226332"/>
                  </a:ext>
                </a:extLst>
              </a:tr>
              <a:tr h="173926">
                <a:tc vMerge="1">
                  <a:txBody>
                    <a:bodyPr/>
                    <a:lstStyle/>
                    <a:p>
                      <a:endParaRPr lang="pt-BR"/>
                    </a:p>
                  </a:txBody>
                  <a:tcPr/>
                </a:tc>
                <a:tc>
                  <a:txBody>
                    <a:bodyPr/>
                    <a:lstStyle/>
                    <a:p>
                      <a:pPr algn="ctr" fontAlgn="ctr">
                        <a:buNone/>
                      </a:pPr>
                      <a:r>
                        <a:rPr lang="pt-BR" sz="1100" b="0" i="0" u="none" strike="noStrike">
                          <a:solidFill>
                            <a:srgbClr val="000000"/>
                          </a:solidFill>
                          <a:effectLst/>
                          <a:latin typeface="Montserrat" panose="00000500000000000000" pitchFamily="2" charset="0"/>
                        </a:rPr>
                        <a:t>73 ~ 223</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PCM</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1282200"/>
                  </a:ext>
                </a:extLst>
              </a:tr>
              <a:tr h="173926">
                <a:tc rowSpan="2">
                  <a:txBody>
                    <a:bodyPr/>
                    <a:lstStyle/>
                    <a:p>
                      <a:pPr algn="l" fontAlgn="ctr">
                        <a:buNone/>
                      </a:pPr>
                      <a:r>
                        <a:rPr lang="pt-BR" sz="1100" b="0" i="0" u="none" strike="noStrike">
                          <a:solidFill>
                            <a:srgbClr val="000000"/>
                          </a:solidFill>
                          <a:effectLst/>
                          <a:latin typeface="Montserrat" panose="00000500000000000000" pitchFamily="2" charset="0"/>
                        </a:rPr>
                        <a:t>Pressão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4,5 ~ 9,5</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Bar(g)</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3351294"/>
                  </a:ext>
                </a:extLst>
              </a:tr>
              <a:tr h="173926">
                <a:tc vMerge="1">
                  <a:txBody>
                    <a:bodyPr/>
                    <a:lstStyle/>
                    <a:p>
                      <a:endParaRPr lang="pt-BR"/>
                    </a:p>
                  </a:txBody>
                  <a:tcPr/>
                </a:tc>
                <a:tc>
                  <a:txBody>
                    <a:bodyPr/>
                    <a:lstStyle/>
                    <a:p>
                      <a:pPr algn="ctr" fontAlgn="ctr">
                        <a:buNone/>
                      </a:pPr>
                      <a:r>
                        <a:rPr lang="pt-BR" sz="1100" b="0" i="0" u="none" strike="noStrike">
                          <a:solidFill>
                            <a:srgbClr val="000000"/>
                          </a:solidFill>
                          <a:effectLst/>
                          <a:latin typeface="Montserrat" panose="00000500000000000000" pitchFamily="2" charset="0"/>
                        </a:rPr>
                        <a:t>65 ~ 135</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Psig</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4909121"/>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Temperatura ambiente maxima </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40</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°C</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0535241"/>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Temperatura ambiente minima</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2</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°C</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5560704"/>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Tipo de refrigeração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Ar</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388509664"/>
                  </a:ext>
                </a:extLst>
              </a:tr>
              <a:tr h="326112">
                <a:tc>
                  <a:txBody>
                    <a:bodyPr/>
                    <a:lstStyle/>
                    <a:p>
                      <a:pPr algn="l" fontAlgn="ctr">
                        <a:buNone/>
                      </a:pPr>
                      <a:r>
                        <a:rPr lang="pt-BR" sz="1100" b="0" i="0" u="none" strike="noStrike">
                          <a:solidFill>
                            <a:srgbClr val="000000"/>
                          </a:solidFill>
                          <a:effectLst/>
                          <a:latin typeface="Montserrat" panose="00000500000000000000" pitchFamily="2" charset="0"/>
                        </a:rPr>
                        <a:t>Temperatura do ar comprimido na descarga (40% da umidade relativa)</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Temperatura ambiente + 8°C</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71773035"/>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Nivel de ruído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70</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dBA</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6917"/>
                  </a:ext>
                </a:extLst>
              </a:tr>
              <a:tr h="181173">
                <a:tc rowSpan="2">
                  <a:txBody>
                    <a:bodyPr/>
                    <a:lstStyle/>
                    <a:p>
                      <a:pPr algn="l" fontAlgn="ctr">
                        <a:buNone/>
                      </a:pPr>
                      <a:r>
                        <a:rPr lang="pt-BR" sz="1100" b="0" i="0" u="none" strike="noStrike">
                          <a:solidFill>
                            <a:srgbClr val="000000"/>
                          </a:solidFill>
                          <a:effectLst/>
                          <a:latin typeface="Montserrat" panose="00000500000000000000" pitchFamily="2" charset="0"/>
                        </a:rPr>
                        <a:t>Lubrificante</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Ultra Coolant</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397703208"/>
                  </a:ext>
                </a:extLst>
              </a:tr>
              <a:tr h="173926">
                <a:tc vMerge="1">
                  <a:txBody>
                    <a:bodyPr/>
                    <a:lstStyle/>
                    <a:p>
                      <a:endParaRPr lang="pt-BR"/>
                    </a:p>
                  </a:txBody>
                  <a:tcPr/>
                </a:tc>
                <a:tc gridSpan="2">
                  <a:txBody>
                    <a:bodyPr/>
                    <a:lstStyle/>
                    <a:p>
                      <a:pPr algn="ctr" fontAlgn="ctr">
                        <a:buNone/>
                      </a:pPr>
                      <a:r>
                        <a:rPr lang="pt-BR" sz="1100" b="0" i="0" u="none" strike="noStrike">
                          <a:solidFill>
                            <a:srgbClr val="000000"/>
                          </a:solidFill>
                          <a:effectLst/>
                          <a:latin typeface="Montserrat" panose="00000500000000000000" pitchFamily="2" charset="0"/>
                        </a:rPr>
                        <a:t>8.000 horas ou 2 anos</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2885455726"/>
                  </a:ext>
                </a:extLst>
              </a:tr>
              <a:tr h="173926">
                <a:tc gridSpan="3">
                  <a:txBody>
                    <a:bodyPr/>
                    <a:lstStyle/>
                    <a:p>
                      <a:pPr algn="ctr" fontAlgn="ctr">
                        <a:buNone/>
                      </a:pPr>
                      <a:r>
                        <a:rPr lang="pt-BR" sz="1100" b="1" i="0" u="none" strike="noStrike">
                          <a:solidFill>
                            <a:srgbClr val="000000"/>
                          </a:solidFill>
                          <a:effectLst/>
                          <a:latin typeface="Montserrat" panose="00000500000000000000" pitchFamily="2" charset="0"/>
                        </a:rPr>
                        <a:t>Motor</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60831258"/>
                  </a:ext>
                </a:extLst>
              </a:tr>
              <a:tr h="173926">
                <a:tc>
                  <a:txBody>
                    <a:bodyPr/>
                    <a:lstStyle/>
                    <a:p>
                      <a:pPr algn="l" fontAlgn="ctr">
                        <a:buNone/>
                      </a:pPr>
                      <a:r>
                        <a:rPr lang="pt-BR" sz="1100" b="0" i="0" u="none" strike="noStrike">
                          <a:solidFill>
                            <a:srgbClr val="000000"/>
                          </a:solidFill>
                          <a:effectLst/>
                          <a:latin typeface="Montserrat" panose="00000500000000000000" pitchFamily="2" charset="0"/>
                        </a:rPr>
                        <a:t>Tipo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Indução - WEG</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1712867155"/>
                  </a:ext>
                </a:extLst>
              </a:tr>
              <a:tr h="173926">
                <a:tc rowSpan="2">
                  <a:txBody>
                    <a:bodyPr/>
                    <a:lstStyle/>
                    <a:p>
                      <a:pPr algn="l" fontAlgn="ctr">
                        <a:buNone/>
                      </a:pPr>
                      <a:r>
                        <a:rPr lang="pt-BR" sz="1100" b="0" i="0" u="none" strike="noStrike">
                          <a:solidFill>
                            <a:srgbClr val="000000"/>
                          </a:solidFill>
                          <a:effectLst/>
                          <a:latin typeface="Montserrat" panose="00000500000000000000" pitchFamily="2" charset="0"/>
                        </a:rPr>
                        <a:t>Potencia nominal</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50</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HP</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2918237"/>
                  </a:ext>
                </a:extLst>
              </a:tr>
              <a:tr h="173926">
                <a:tc vMerge="1">
                  <a:txBody>
                    <a:bodyPr/>
                    <a:lstStyle/>
                    <a:p>
                      <a:endParaRPr lang="pt-BR"/>
                    </a:p>
                  </a:txBody>
                  <a:tcPr/>
                </a:tc>
                <a:tc>
                  <a:txBody>
                    <a:bodyPr/>
                    <a:lstStyle/>
                    <a:p>
                      <a:pPr algn="ctr" fontAlgn="ctr">
                        <a:buNone/>
                      </a:pPr>
                      <a:r>
                        <a:rPr lang="pt-BR" sz="1100" b="0" i="0" u="none" strike="noStrike">
                          <a:solidFill>
                            <a:srgbClr val="000000"/>
                          </a:solidFill>
                          <a:effectLst/>
                          <a:latin typeface="Montserrat" panose="00000500000000000000" pitchFamily="2" charset="0"/>
                        </a:rPr>
                        <a:t>37</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kW</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6337943"/>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Tensão de alimentação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380 / 3 / 60</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V / F / Hz</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94355498"/>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Classe proteção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IPW55</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2526814124"/>
                  </a:ext>
                </a:extLst>
              </a:tr>
              <a:tr h="190232">
                <a:tc gridSpan="3">
                  <a:txBody>
                    <a:bodyPr/>
                    <a:lstStyle/>
                    <a:p>
                      <a:pPr algn="ctr" fontAlgn="ctr">
                        <a:buNone/>
                      </a:pPr>
                      <a:r>
                        <a:rPr lang="pt-BR" sz="1100" b="1" i="0" u="none" strike="noStrike">
                          <a:solidFill>
                            <a:srgbClr val="000000"/>
                          </a:solidFill>
                          <a:effectLst/>
                          <a:latin typeface="Montserrat" panose="00000500000000000000" pitchFamily="2" charset="0"/>
                        </a:rPr>
                        <a:t>Chave de partida</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99228521"/>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Por inversor de frequencia</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 </a:t>
                      </a:r>
                    </a:p>
                  </a:txBody>
                  <a:tcPr marL="5576" marR="5576" marT="5576"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 </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4431001"/>
                  </a:ext>
                </a:extLst>
              </a:tr>
              <a:tr h="190232">
                <a:tc gridSpan="3">
                  <a:txBody>
                    <a:bodyPr/>
                    <a:lstStyle/>
                    <a:p>
                      <a:pPr algn="ctr" fontAlgn="ctr">
                        <a:buNone/>
                      </a:pPr>
                      <a:r>
                        <a:rPr lang="pt-BR" sz="1100" b="1" i="0" u="none" strike="noStrike">
                          <a:solidFill>
                            <a:srgbClr val="000000"/>
                          </a:solidFill>
                          <a:effectLst/>
                          <a:latin typeface="Montserrat" panose="00000500000000000000" pitchFamily="2" charset="0"/>
                        </a:rPr>
                        <a:t>Tratamento do ar </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293150294"/>
                  </a:ext>
                </a:extLst>
              </a:tr>
              <a:tr h="326112">
                <a:tc>
                  <a:txBody>
                    <a:bodyPr/>
                    <a:lstStyle/>
                    <a:p>
                      <a:pPr algn="l" fontAlgn="ctr">
                        <a:buNone/>
                      </a:pPr>
                      <a:r>
                        <a:rPr lang="pt-BR" sz="1100" b="0" i="0" u="none" strike="noStrike">
                          <a:solidFill>
                            <a:srgbClr val="000000"/>
                          </a:solidFill>
                          <a:effectLst/>
                          <a:latin typeface="Montserrat" panose="00000500000000000000" pitchFamily="2" charset="0"/>
                        </a:rPr>
                        <a:t>Pacote TAS™ (Total Air System™)</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buNone/>
                      </a:pPr>
                      <a:r>
                        <a:rPr lang="pt-BR" sz="1100" b="0" i="0" u="none" strike="noStrike">
                          <a:solidFill>
                            <a:srgbClr val="000000"/>
                          </a:solidFill>
                          <a:effectLst/>
                          <a:latin typeface="Montserrat" panose="00000500000000000000" pitchFamily="2" charset="0"/>
                        </a:rPr>
                        <a:t>Secador por refrigeração, filtros coalescentes, separador de condensado, purgadores</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extLst>
                  <a:ext uri="{0D108BD9-81ED-4DB2-BD59-A6C34878D82A}">
                    <a16:rowId xmlns:a16="http://schemas.microsoft.com/office/drawing/2014/main" val="3102067885"/>
                  </a:ext>
                </a:extLst>
              </a:tr>
              <a:tr h="190232">
                <a:tc gridSpan="3">
                  <a:txBody>
                    <a:bodyPr/>
                    <a:lstStyle/>
                    <a:p>
                      <a:pPr algn="ctr" fontAlgn="ctr">
                        <a:buNone/>
                      </a:pPr>
                      <a:r>
                        <a:rPr lang="pt-BR" sz="1100" b="1" i="0" u="none" strike="noStrike">
                          <a:solidFill>
                            <a:srgbClr val="000000"/>
                          </a:solidFill>
                          <a:effectLst/>
                          <a:latin typeface="Montserrat" panose="00000500000000000000" pitchFamily="2" charset="0"/>
                        </a:rPr>
                        <a:t>Aplicação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995414852"/>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Conexão descarga de ar</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1.1/2</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Polegadas (")</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1181759"/>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Comprimento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1.937</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Milímetros (mm)</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13862195"/>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Largura</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1.056</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Milímetros (mm)</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9691672"/>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Altura</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1.534</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Milímetros (mm)</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4337628"/>
                  </a:ext>
                </a:extLst>
              </a:tr>
              <a:tr h="190232">
                <a:tc>
                  <a:txBody>
                    <a:bodyPr/>
                    <a:lstStyle/>
                    <a:p>
                      <a:pPr algn="l" fontAlgn="ctr">
                        <a:buNone/>
                      </a:pPr>
                      <a:r>
                        <a:rPr lang="pt-BR" sz="1100" b="0" i="0" u="none" strike="noStrike">
                          <a:solidFill>
                            <a:srgbClr val="000000"/>
                          </a:solidFill>
                          <a:effectLst/>
                          <a:latin typeface="Montserrat" panose="00000500000000000000" pitchFamily="2" charset="0"/>
                        </a:rPr>
                        <a:t>Peso</a:t>
                      </a:r>
                    </a:p>
                  </a:txBody>
                  <a:tcPr marL="5576" marR="5576" marT="557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pt-BR" sz="1100" b="0" i="0" u="none" strike="noStrike">
                          <a:solidFill>
                            <a:srgbClr val="000000"/>
                          </a:solidFill>
                          <a:effectLst/>
                          <a:latin typeface="Montserrat" panose="00000500000000000000" pitchFamily="2" charset="0"/>
                        </a:rPr>
                        <a:t>1.059</a:t>
                      </a:r>
                    </a:p>
                  </a:txBody>
                  <a:tcPr marL="5576" marR="5576" marT="557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pt-BR" sz="1100" b="0" i="0" u="none" strike="noStrike">
                          <a:solidFill>
                            <a:srgbClr val="000000"/>
                          </a:solidFill>
                          <a:effectLst/>
                          <a:latin typeface="Montserrat" panose="00000500000000000000" pitchFamily="2" charset="0"/>
                        </a:rPr>
                        <a:t>Quilos (Kg)</a:t>
                      </a:r>
                    </a:p>
                  </a:txBody>
                  <a:tcPr marL="5576" marR="5576" marT="557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55222322"/>
                  </a:ext>
                </a:extLst>
              </a:tr>
            </a:tbl>
          </a:graphicData>
        </a:graphic>
      </p:graphicFrame>
      <p:pic>
        <p:nvPicPr>
          <p:cNvPr id="4" name="image35.png">
            <a:extLst>
              <a:ext uri="{FF2B5EF4-FFF2-40B4-BE49-F238E27FC236}">
                <a16:creationId xmlns:a16="http://schemas.microsoft.com/office/drawing/2014/main" id="{00000000-0008-0000-7300-000002000000}"/>
              </a:ext>
            </a:extLst>
          </p:cNvPr>
          <p:cNvPicPr preferRelativeResize="0"/>
          <p:nvPr/>
        </p:nvPicPr>
        <p:blipFill>
          <a:blip r:embed="rId5" cstate="print"/>
          <a:stretch>
            <a:fillRect/>
          </a:stretch>
        </p:blipFill>
        <p:spPr>
          <a:xfrm>
            <a:off x="3950631" y="933106"/>
            <a:ext cx="3224213" cy="2350901"/>
          </a:xfrm>
          <a:prstGeom prst="rect">
            <a:avLst/>
          </a:prstGeom>
          <a:noFill/>
        </p:spPr>
      </p:pic>
      <p:sp>
        <p:nvSpPr>
          <p:cNvPr id="5" name="Freeform 11">
            <a:extLst>
              <a:ext uri="{FF2B5EF4-FFF2-40B4-BE49-F238E27FC236}">
                <a16:creationId xmlns:a16="http://schemas.microsoft.com/office/drawing/2014/main" id="{CFF38114-ADDB-461A-DA87-769E2B1AA59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94994" y="17044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47088" y="4309234"/>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23320" y="1679390"/>
            <a:ext cx="6098005"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sp>
        <p:nvSpPr>
          <p:cNvPr id="8" name="Google Shape;155;p5">
            <a:extLst>
              <a:ext uri="{FF2B5EF4-FFF2-40B4-BE49-F238E27FC236}">
                <a16:creationId xmlns:a16="http://schemas.microsoft.com/office/drawing/2014/main" id="{058D9F71-18D6-60B4-B881-298F14F55980}"/>
              </a:ext>
            </a:extLst>
          </p:cNvPr>
          <p:cNvSpPr/>
          <p:nvPr/>
        </p:nvSpPr>
        <p:spPr>
          <a:xfrm>
            <a:off x="845900" y="2055287"/>
            <a:ext cx="4594370"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3">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4">
            <a:alphaModFix/>
          </a:blip>
          <a:srcRect/>
          <a:stretch/>
        </p:blipFill>
        <p:spPr>
          <a:xfrm>
            <a:off x="454116" y="2065990"/>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5">
            <a:alphaModFix/>
          </a:blip>
          <a:srcRect/>
          <a:stretch/>
        </p:blipFill>
        <p:spPr>
          <a:xfrm>
            <a:off x="503774" y="2802309"/>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6">
            <a:alphaModFix/>
          </a:blip>
          <a:srcRect/>
          <a:stretch/>
        </p:blipFill>
        <p:spPr>
          <a:xfrm>
            <a:off x="2414856" y="2772766"/>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7">
            <a:alphaModFix/>
          </a:blip>
          <a:srcRect/>
          <a:stretch/>
        </p:blipFill>
        <p:spPr>
          <a:xfrm>
            <a:off x="4520198" y="2787515"/>
            <a:ext cx="1981200" cy="1295400"/>
          </a:xfrm>
          <a:prstGeom prst="rect">
            <a:avLst/>
          </a:prstGeom>
          <a:ln>
            <a:noFill/>
          </a:ln>
          <a:effectLst>
            <a:outerShdw blurRad="190500" algn="tl" rotWithShape="0">
              <a:srgbClr val="000000">
                <a:alpha val="70000"/>
              </a:srgbClr>
            </a:outerShdw>
          </a:effectLst>
        </p:spPr>
      </p:pic>
      <p:grpSp>
        <p:nvGrpSpPr>
          <p:cNvPr id="22" name="Group 13">
            <a:extLst>
              <a:ext uri="{FF2B5EF4-FFF2-40B4-BE49-F238E27FC236}">
                <a16:creationId xmlns:a16="http://schemas.microsoft.com/office/drawing/2014/main" id="{44C6EAF4-8669-BF6B-EF4A-39A00CD7C111}"/>
              </a:ext>
            </a:extLst>
          </p:cNvPr>
          <p:cNvGrpSpPr/>
          <p:nvPr/>
        </p:nvGrpSpPr>
        <p:grpSpPr>
          <a:xfrm>
            <a:off x="409350" y="57637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2494773B-3827-3FE9-5DAC-61A6363C9A48}"/>
              </a:ext>
            </a:extLst>
          </p:cNvPr>
          <p:cNvSpPr txBox="1"/>
          <p:nvPr/>
        </p:nvSpPr>
        <p:spPr>
          <a:xfrm>
            <a:off x="880394" y="5731630"/>
            <a:ext cx="6205940"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PROTEÇÃO PAC (PROGRESSIVE ADAPTIVE CONTROL)</a:t>
            </a:r>
          </a:p>
        </p:txBody>
      </p:sp>
      <p:pic>
        <p:nvPicPr>
          <p:cNvPr id="17" name="Google Shape;157;p5">
            <a:extLst>
              <a:ext uri="{FF2B5EF4-FFF2-40B4-BE49-F238E27FC236}">
                <a16:creationId xmlns:a16="http://schemas.microsoft.com/office/drawing/2014/main" id="{728CCF45-6A70-3709-ACC3-95A020F7760B}"/>
              </a:ext>
            </a:extLst>
          </p:cNvPr>
          <p:cNvPicPr preferRelativeResize="0"/>
          <p:nvPr/>
        </p:nvPicPr>
        <p:blipFill rotWithShape="1">
          <a:blip r:embed="rId8">
            <a:alphaModFix/>
          </a:blip>
          <a:srcRect/>
          <a:stretch/>
        </p:blipFill>
        <p:spPr>
          <a:xfrm>
            <a:off x="511651" y="6087655"/>
            <a:ext cx="451850" cy="368916"/>
          </a:xfrm>
          <a:prstGeom prst="rect">
            <a:avLst/>
          </a:prstGeom>
          <a:noFill/>
          <a:ln>
            <a:noFill/>
          </a:ln>
        </p:spPr>
      </p:pic>
      <p:sp>
        <p:nvSpPr>
          <p:cNvPr id="37" name="CaixaDeTexto 36">
            <a:extLst>
              <a:ext uri="{FF2B5EF4-FFF2-40B4-BE49-F238E27FC236}">
                <a16:creationId xmlns:a16="http://schemas.microsoft.com/office/drawing/2014/main" id="{43590920-BF15-D4F4-690C-455ADBC3DEDC}"/>
              </a:ext>
            </a:extLst>
          </p:cNvPr>
          <p:cNvSpPr txBox="1"/>
          <p:nvPr/>
        </p:nvSpPr>
        <p:spPr>
          <a:xfrm>
            <a:off x="889591" y="6064219"/>
            <a:ext cx="4594371" cy="430887"/>
          </a:xfrm>
          <a:prstGeom prst="rect">
            <a:avLst/>
          </a:prstGeom>
          <a:noFill/>
        </p:spPr>
        <p:txBody>
          <a:bodyPr wrap="square">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PAC</a:t>
            </a:r>
            <a:endParaRPr lang="pt-BR" sz="1100">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9">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p>
        </p:txBody>
      </p:sp>
      <p:pic>
        <p:nvPicPr>
          <p:cNvPr id="39" name="Google Shape;151;p5">
            <a:extLst>
              <a:ext uri="{FF2B5EF4-FFF2-40B4-BE49-F238E27FC236}">
                <a16:creationId xmlns:a16="http://schemas.microsoft.com/office/drawing/2014/main" id="{4260E4AF-5B82-9C35-3C92-026B26C8E78C}"/>
              </a:ext>
            </a:extLst>
          </p:cNvPr>
          <p:cNvPicPr preferRelativeResize="0"/>
          <p:nvPr/>
        </p:nvPicPr>
        <p:blipFill rotWithShape="1">
          <a:blip r:embed="rId10">
            <a:alphaModFix/>
          </a:blip>
          <a:srcRect/>
          <a:stretch/>
        </p:blipFill>
        <p:spPr>
          <a:xfrm>
            <a:off x="496238" y="6741223"/>
            <a:ext cx="1610759" cy="1124489"/>
          </a:xfrm>
          <a:prstGeom prst="rect">
            <a:avLst/>
          </a:prstGeom>
          <a:ln>
            <a:noFill/>
          </a:ln>
          <a:effectLst>
            <a:outerShdw blurRad="190500" algn="tl" rotWithShape="0">
              <a:srgbClr val="000000">
                <a:alpha val="70000"/>
              </a:srgbClr>
            </a:outerShdw>
          </a:effectLst>
        </p:spPr>
      </p:pic>
      <p:pic>
        <p:nvPicPr>
          <p:cNvPr id="40" name="Google Shape;152;p5">
            <a:extLst>
              <a:ext uri="{FF2B5EF4-FFF2-40B4-BE49-F238E27FC236}">
                <a16:creationId xmlns:a16="http://schemas.microsoft.com/office/drawing/2014/main" id="{40A4A889-22C0-C4E8-58F4-750C97875367}"/>
              </a:ext>
            </a:extLst>
          </p:cNvPr>
          <p:cNvPicPr preferRelativeResize="0"/>
          <p:nvPr/>
        </p:nvPicPr>
        <p:blipFill rotWithShape="1">
          <a:blip r:embed="rId11">
            <a:alphaModFix/>
          </a:blip>
          <a:srcRect/>
          <a:stretch/>
        </p:blipFill>
        <p:spPr>
          <a:xfrm>
            <a:off x="2481812" y="6695811"/>
            <a:ext cx="1887526" cy="1124489"/>
          </a:xfrm>
          <a:prstGeom prst="rect">
            <a:avLst/>
          </a:prstGeom>
          <a:ln>
            <a:noFill/>
          </a:ln>
          <a:effectLst>
            <a:outerShdw blurRad="190500" algn="tl" rotWithShape="0">
              <a:srgbClr val="000000">
                <a:alpha val="70000"/>
              </a:srgbClr>
            </a:outerShdw>
          </a:effectLst>
        </p:spPr>
      </p:pic>
      <p:pic>
        <p:nvPicPr>
          <p:cNvPr id="41" name="Google Shape;153;p5" descr="T:\Rotary\Velocity\R-Series CGI  Images\filter01.jpg">
            <a:extLst>
              <a:ext uri="{FF2B5EF4-FFF2-40B4-BE49-F238E27FC236}">
                <a16:creationId xmlns:a16="http://schemas.microsoft.com/office/drawing/2014/main" id="{FC44EE1A-2661-804C-462E-56CCC37DA5B1}"/>
              </a:ext>
            </a:extLst>
          </p:cNvPr>
          <p:cNvPicPr preferRelativeResize="0"/>
          <p:nvPr/>
        </p:nvPicPr>
        <p:blipFill rotWithShape="1">
          <a:blip r:embed="rId12">
            <a:alphaModFix/>
          </a:blip>
          <a:srcRect t="24004" r="55414"/>
          <a:stretch/>
        </p:blipFill>
        <p:spPr>
          <a:xfrm>
            <a:off x="4976143" y="6666497"/>
            <a:ext cx="1069311" cy="1323870"/>
          </a:xfrm>
          <a:prstGeom prst="rect">
            <a:avLst/>
          </a:prstGeom>
          <a:ln>
            <a:noFill/>
          </a:ln>
          <a:effectLst>
            <a:outerShdw blurRad="190500" algn="tl" rotWithShape="0">
              <a:srgbClr val="000000">
                <a:alpha val="70000"/>
              </a:srgbClr>
            </a:outerShdw>
          </a:effectLst>
        </p:spPr>
      </p:pic>
      <p:sp>
        <p:nvSpPr>
          <p:cNvPr id="43" name="CaixaDeTexto 42">
            <a:extLst>
              <a:ext uri="{FF2B5EF4-FFF2-40B4-BE49-F238E27FC236}">
                <a16:creationId xmlns:a16="http://schemas.microsoft.com/office/drawing/2014/main" id="{C9EF8B49-28BD-3CC7-9702-2CD040CDD720}"/>
              </a:ext>
            </a:extLst>
          </p:cNvPr>
          <p:cNvSpPr txBox="1"/>
          <p:nvPr/>
        </p:nvSpPr>
        <p:spPr>
          <a:xfrm>
            <a:off x="514441" y="8006884"/>
            <a:ext cx="6557923" cy="1938992"/>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8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Indicador de desempenho do compressor em tempo real;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Evita paradas, pois adapta os parâmetros de operação automaticamente, as condições reais dos filtros;</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válvula termostática reage rapidamente fazendo com que o compressor trabalhe sempre na temperatura ideal;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não monitora os filtros em tempo real, estes quando saturados causam paradas indesejadas</a:t>
            </a:r>
            <a:endParaRPr lang="pt-BR" sz="1200">
              <a:latin typeface="Montserrat" panose="00000500000000000000" pitchFamily="2" charset="0"/>
            </a:endParaRPr>
          </a:p>
          <a:p>
            <a:pPr marL="0" marR="0" lvl="0" indent="0" algn="l" rtl="0">
              <a:spcBef>
                <a:spcPts val="0"/>
              </a:spcBef>
              <a:spcAft>
                <a:spcPts val="0"/>
              </a:spcAft>
              <a:buNone/>
            </a:pPr>
            <a:r>
              <a:rPr lang="pt-BR" sz="1200">
                <a:solidFill>
                  <a:schemeClr val="dk1"/>
                </a:solidFill>
                <a:latin typeface="Montserrat" panose="00000500000000000000" pitchFamily="2" charset="0"/>
                <a:ea typeface="Arial"/>
                <a:cs typeface="Arial"/>
                <a:sym typeface="Arial"/>
              </a:rPr>
              <a:t>no compressor por sobrecarga de corrente elétrica e/ou alto diferencial  de temperatura</a:t>
            </a:r>
            <a:r>
              <a:rPr lang="pt-BR" sz="1800">
                <a:solidFill>
                  <a:schemeClr val="dk1"/>
                </a:solidFill>
                <a:latin typeface="Arial"/>
                <a:ea typeface="Arial"/>
                <a:cs typeface="Arial"/>
                <a:sym typeface="Arial"/>
              </a:rPr>
              <a:t>.</a:t>
            </a:r>
          </a:p>
        </p:txBody>
      </p:sp>
      <p:grpSp>
        <p:nvGrpSpPr>
          <p:cNvPr id="21" name="Group 8">
            <a:extLst>
              <a:ext uri="{FF2B5EF4-FFF2-40B4-BE49-F238E27FC236}">
                <a16:creationId xmlns:a16="http://schemas.microsoft.com/office/drawing/2014/main" id="{47CB740D-90A6-3162-586F-BB31081E10C6}"/>
              </a:ext>
            </a:extLst>
          </p:cNvPr>
          <p:cNvGrpSpPr/>
          <p:nvPr/>
        </p:nvGrpSpPr>
        <p:grpSpPr>
          <a:xfrm>
            <a:off x="1" y="10514133"/>
            <a:ext cx="7556500" cy="179269"/>
            <a:chOff x="0" y="0"/>
            <a:chExt cx="3047987" cy="131886"/>
          </a:xfrm>
        </p:grpSpPr>
        <p:sp>
          <p:nvSpPr>
            <p:cNvPr id="29" name="Freeform 9">
              <a:extLst>
                <a:ext uri="{FF2B5EF4-FFF2-40B4-BE49-F238E27FC236}">
                  <a16:creationId xmlns:a16="http://schemas.microsoft.com/office/drawing/2014/main" id="{913F1705-CABC-C3CE-2746-2358A9531A1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03ED6F5F-39CD-84F9-DC97-2F085C76A1D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3" name="Freeform 11">
            <a:extLst>
              <a:ext uri="{FF2B5EF4-FFF2-40B4-BE49-F238E27FC236}">
                <a16:creationId xmlns:a16="http://schemas.microsoft.com/office/drawing/2014/main" id="{9D61F285-E5EA-01C7-3664-21E41CBE7D5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1F5A1-7163-EC43-FFD1-D12E67793752}"/>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73282B1F-1F67-593B-ACF8-A917F2373C81}"/>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05449632-3D07-1F67-1355-9A0CA4012B07}"/>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B59684DE-1736-EC76-8DB5-E959184A9B3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789DF2CE-F93D-D826-6E22-F272FE5ADFAA}"/>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02319253-61D0-EBF6-57D7-277DC852B1D3}"/>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7D1784FE-0A39-5696-7025-0F875E3C2563}"/>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DE334DA3-0F3E-9D04-7B8A-75BAFB8E6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086" y="-71299"/>
            <a:ext cx="7737150" cy="859247"/>
          </a:xfrm>
          <a:prstGeom prst="rect">
            <a:avLst/>
          </a:prstGeom>
        </p:spPr>
      </p:pic>
      <p:grpSp>
        <p:nvGrpSpPr>
          <p:cNvPr id="25" name="Group 8">
            <a:extLst>
              <a:ext uri="{FF2B5EF4-FFF2-40B4-BE49-F238E27FC236}">
                <a16:creationId xmlns:a16="http://schemas.microsoft.com/office/drawing/2014/main" id="{3A804635-E2F9-8E07-0142-353745F42257}"/>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5273E87B-D69D-5061-5D65-5AC614F3E8F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0551A07B-9B64-249B-ACC8-8908A925926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grpSp>
        <p:nvGrpSpPr>
          <p:cNvPr id="22" name="Group 13">
            <a:extLst>
              <a:ext uri="{FF2B5EF4-FFF2-40B4-BE49-F238E27FC236}">
                <a16:creationId xmlns:a16="http://schemas.microsoft.com/office/drawing/2014/main" id="{F4D6BF7A-29D1-267C-A726-ED01E6F00297}"/>
              </a:ext>
            </a:extLst>
          </p:cNvPr>
          <p:cNvGrpSpPr/>
          <p:nvPr/>
        </p:nvGrpSpPr>
        <p:grpSpPr>
          <a:xfrm>
            <a:off x="409350" y="6009824"/>
            <a:ext cx="374337" cy="187168"/>
            <a:chOff x="0" y="0"/>
            <a:chExt cx="812800" cy="406400"/>
          </a:xfrm>
        </p:grpSpPr>
        <p:sp>
          <p:nvSpPr>
            <p:cNvPr id="23" name="Freeform 14">
              <a:extLst>
                <a:ext uri="{FF2B5EF4-FFF2-40B4-BE49-F238E27FC236}">
                  <a16:creationId xmlns:a16="http://schemas.microsoft.com/office/drawing/2014/main" id="{121A0D9B-E195-C416-0F2E-383E59FA1F5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466F6787-4400-432A-21A3-CF78E3034C07}"/>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FB3B474F-5482-5AE7-301B-A5770E023557}"/>
              </a:ext>
            </a:extLst>
          </p:cNvPr>
          <p:cNvSpPr txBox="1"/>
          <p:nvPr/>
        </p:nvSpPr>
        <p:spPr>
          <a:xfrm>
            <a:off x="915540" y="5960261"/>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 WEG</a:t>
            </a:r>
          </a:p>
        </p:txBody>
      </p:sp>
      <p:pic>
        <p:nvPicPr>
          <p:cNvPr id="21" name="Google Shape;183;p6">
            <a:extLst>
              <a:ext uri="{FF2B5EF4-FFF2-40B4-BE49-F238E27FC236}">
                <a16:creationId xmlns:a16="http://schemas.microsoft.com/office/drawing/2014/main" id="{4AAF5ABA-F9B0-A261-E3CF-C0C8C0BCA289}"/>
              </a:ext>
            </a:extLst>
          </p:cNvPr>
          <p:cNvPicPr preferRelativeResize="0"/>
          <p:nvPr/>
        </p:nvPicPr>
        <p:blipFill rotWithShape="1">
          <a:blip r:embed="rId3">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39E1210E-46EF-177C-5C5F-73FF7E4189EB}"/>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4">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7A661BC2-F7F9-DE8D-534A-22134C6A1850}"/>
              </a:ext>
            </a:extLst>
          </p:cNvPr>
          <p:cNvPicPr preferRelativeResize="0"/>
          <p:nvPr/>
        </p:nvPicPr>
        <p:blipFill rotWithShape="1">
          <a:blip r:embed="rId5">
            <a:alphaModFix/>
          </a:blip>
          <a:srcRect l="51168" t="12338" r="15844" b="18182"/>
          <a:stretch/>
        </p:blipFill>
        <p:spPr>
          <a:xfrm>
            <a:off x="535655" y="2788522"/>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B3D6C782-B901-3928-0830-3D0789F616D7}"/>
              </a:ext>
            </a:extLst>
          </p:cNvPr>
          <p:cNvGrpSpPr/>
          <p:nvPr/>
        </p:nvGrpSpPr>
        <p:grpSpPr>
          <a:xfrm>
            <a:off x="3349059" y="2721772"/>
            <a:ext cx="3065469" cy="1415015"/>
            <a:chOff x="0" y="2888"/>
            <a:chExt cx="47679" cy="18448"/>
          </a:xfrm>
        </p:grpSpPr>
        <p:pic>
          <p:nvPicPr>
            <p:cNvPr id="45" name="Google Shape;172;p6" descr="cooler_clean3">
              <a:extLst>
                <a:ext uri="{FF2B5EF4-FFF2-40B4-BE49-F238E27FC236}">
                  <a16:creationId xmlns:a16="http://schemas.microsoft.com/office/drawing/2014/main" id="{3E3F8402-D367-1F32-4FFA-0CDBE422F363}"/>
                </a:ext>
              </a:extLst>
            </p:cNvPr>
            <p:cNvPicPr preferRelativeResize="0"/>
            <p:nvPr/>
          </p:nvPicPr>
          <p:blipFill rotWithShape="1">
            <a:blip r:embed="rId6">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FA043B9A-A443-C35B-E0A2-CFE5B4FE339B}"/>
                </a:ext>
              </a:extLst>
            </p:cNvPr>
            <p:cNvPicPr preferRelativeResize="0"/>
            <p:nvPr/>
          </p:nvPicPr>
          <p:blipFill rotWithShape="1">
            <a:blip r:embed="rId7">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10B7BAD7-F097-DBEF-74CC-742E808462A4}"/>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D87DF4F9-1320-471E-19B4-AD6274DC36B4}"/>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AA1244E2-5976-CB32-44CD-92A94515A351}"/>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0E909F82-15E4-72BE-3167-A5158543F3F6}"/>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00DB7AD5-3360-BC82-6CAD-73DBE91ECE5A}"/>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1296D2BD-5912-1101-D597-9ADC198B52FC}"/>
              </a:ext>
            </a:extLst>
          </p:cNvPr>
          <p:cNvPicPr preferRelativeResize="0"/>
          <p:nvPr/>
        </p:nvPicPr>
        <p:blipFill rotWithShape="1">
          <a:blip r:embed="rId8">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0868E493-9AF1-0276-74BA-12288F550DAE}"/>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pic>
        <p:nvPicPr>
          <p:cNvPr id="8" name="Google Shape;204;p7" descr="T:\Rotary\_Competitive Teardown\R-Series\images\MOTOR_TEFC.png">
            <a:extLst>
              <a:ext uri="{FF2B5EF4-FFF2-40B4-BE49-F238E27FC236}">
                <a16:creationId xmlns:a16="http://schemas.microsoft.com/office/drawing/2014/main" id="{1E7EF36C-6DD6-3F50-CBB8-E90B593C338A}"/>
              </a:ext>
            </a:extLst>
          </p:cNvPr>
          <p:cNvPicPr preferRelativeResize="0"/>
          <p:nvPr/>
        </p:nvPicPr>
        <p:blipFill rotWithShape="1">
          <a:blip r:embed="rId9">
            <a:alphaModFix/>
          </a:blip>
          <a:srcRect/>
          <a:stretch/>
        </p:blipFill>
        <p:spPr>
          <a:xfrm>
            <a:off x="494992" y="6626018"/>
            <a:ext cx="1355273" cy="1263016"/>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13A99D40-B929-DF0B-7D1F-0B803D520460}"/>
              </a:ext>
            </a:extLst>
          </p:cNvPr>
          <p:cNvSpPr txBox="1"/>
          <p:nvPr/>
        </p:nvSpPr>
        <p:spPr>
          <a:xfrm>
            <a:off x="2107006" y="6598941"/>
            <a:ext cx="4307522" cy="1754326"/>
          </a:xfrm>
          <a:prstGeom prst="rect">
            <a:avLst/>
          </a:prstGeom>
          <a:noFill/>
        </p:spPr>
        <p:txBody>
          <a:bodyPr wrap="square">
            <a:spAutoFit/>
          </a:bodyPr>
          <a:lstStyle/>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Partida por inversor frequência;</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sp>
        <p:nvSpPr>
          <p:cNvPr id="3" name="Freeform 11">
            <a:extLst>
              <a:ext uri="{FF2B5EF4-FFF2-40B4-BE49-F238E27FC236}">
                <a16:creationId xmlns:a16="http://schemas.microsoft.com/office/drawing/2014/main" id="{50D44286-C3D5-B33C-30B4-85FD3BBC2457}"/>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0"/>
            <a:stretch>
              <a:fillRect/>
            </a:stretch>
          </a:blipFill>
        </p:spPr>
      </p:sp>
    </p:spTree>
    <p:extLst>
      <p:ext uri="{BB962C8B-B14F-4D97-AF65-F5344CB8AC3E}">
        <p14:creationId xmlns:p14="http://schemas.microsoft.com/office/powerpoint/2010/main" val="261318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1383-0717-AE2B-69EB-3AD20310CD3E}"/>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27E07C98-A6A6-5655-8CF9-29846F34889E}"/>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FEB64006-F1A3-5D21-ACD2-D855CF43A7F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8389D4B9-AD58-579C-673B-1094BA6EBF0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8F70FB20-F8D4-518C-6515-3330886DBDB1}"/>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Bold"/>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F87F286-F68E-1392-A876-1D711D19FA4A}"/>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SÉRIE-XE</a:t>
            </a:r>
          </a:p>
        </p:txBody>
      </p:sp>
      <p:pic>
        <p:nvPicPr>
          <p:cNvPr id="24" name="Imagem 23">
            <a:extLst>
              <a:ext uri="{FF2B5EF4-FFF2-40B4-BE49-F238E27FC236}">
                <a16:creationId xmlns:a16="http://schemas.microsoft.com/office/drawing/2014/main" id="{C44135A4-0D60-7E91-21EF-241DB82CB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001" y="-101942"/>
            <a:ext cx="7737150" cy="859247"/>
          </a:xfrm>
          <a:prstGeom prst="rect">
            <a:avLst/>
          </a:prstGeom>
        </p:spPr>
      </p:pic>
      <p:grpSp>
        <p:nvGrpSpPr>
          <p:cNvPr id="25" name="Group 8">
            <a:extLst>
              <a:ext uri="{FF2B5EF4-FFF2-40B4-BE49-F238E27FC236}">
                <a16:creationId xmlns:a16="http://schemas.microsoft.com/office/drawing/2014/main" id="{43DD3B49-33EE-4CB8-4EAF-0D17D9143126}"/>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C9276BC3-3962-ADD3-5568-3FB5BDCE4B6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2F4594CF-4F1F-1B0E-A681-6A8DB8C4B7A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grpSp>
        <p:nvGrpSpPr>
          <p:cNvPr id="22" name="Group 13">
            <a:extLst>
              <a:ext uri="{FF2B5EF4-FFF2-40B4-BE49-F238E27FC236}">
                <a16:creationId xmlns:a16="http://schemas.microsoft.com/office/drawing/2014/main" id="{1FC4BC58-AC0A-C615-2F8C-5F2105020A6A}"/>
              </a:ext>
            </a:extLst>
          </p:cNvPr>
          <p:cNvGrpSpPr/>
          <p:nvPr/>
        </p:nvGrpSpPr>
        <p:grpSpPr>
          <a:xfrm>
            <a:off x="519599" y="4229401"/>
            <a:ext cx="374337" cy="1551270"/>
            <a:chOff x="0" y="-2961890"/>
            <a:chExt cx="812800" cy="3368290"/>
          </a:xfrm>
        </p:grpSpPr>
        <p:sp>
          <p:nvSpPr>
            <p:cNvPr id="23" name="Freeform 14">
              <a:extLst>
                <a:ext uri="{FF2B5EF4-FFF2-40B4-BE49-F238E27FC236}">
                  <a16:creationId xmlns:a16="http://schemas.microsoft.com/office/drawing/2014/main" id="{ECCF6452-5090-1760-B2A9-30360B09ACD8}"/>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B8FAC1C7-5A5F-00F5-7FCE-35B96A79043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B180DDDC-386F-389E-8F2E-52B9C91E8C23}"/>
              </a:ext>
            </a:extLst>
          </p:cNvPr>
          <p:cNvSpPr txBox="1"/>
          <p:nvPr/>
        </p:nvSpPr>
        <p:spPr>
          <a:xfrm>
            <a:off x="1035320" y="4207054"/>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TRANSMISSÃO INTEGRAL</a:t>
            </a:r>
          </a:p>
        </p:txBody>
      </p:sp>
      <p:sp>
        <p:nvSpPr>
          <p:cNvPr id="29" name="Google Shape;181;p6">
            <a:extLst>
              <a:ext uri="{FF2B5EF4-FFF2-40B4-BE49-F238E27FC236}">
                <a16:creationId xmlns:a16="http://schemas.microsoft.com/office/drawing/2014/main" id="{69C2DBC5-881A-09B8-66EF-B8C6B9799BBA}"/>
              </a:ext>
            </a:extLst>
          </p:cNvPr>
          <p:cNvSpPr/>
          <p:nvPr/>
        </p:nvSpPr>
        <p:spPr>
          <a:xfrm>
            <a:off x="383337" y="1887775"/>
            <a:ext cx="6347402" cy="461624"/>
          </a:xfrm>
          <a:prstGeom prst="rect">
            <a:avLst/>
          </a:prstGeom>
          <a:noFill/>
          <a:ln>
            <a:noFill/>
          </a:ln>
        </p:spPr>
        <p:txBody>
          <a:bodyPr spcFirstLastPara="1" wrap="square" lIns="91425" tIns="45700" rIns="91425" bIns="45700" anchor="t" anchorCtr="0">
            <a:spAutoFit/>
          </a:bodyPr>
          <a:lstStyle/>
          <a:p>
            <a:pPr lvl="0" algn="just"/>
            <a:r>
              <a:rPr lang="pt-BR" sz="1200">
                <a:solidFill>
                  <a:schemeClr val="dk1"/>
                </a:solidFill>
                <a:latin typeface="Montserrat" panose="00000500000000000000" pitchFamily="2" charset="0"/>
                <a:ea typeface="Arial"/>
                <a:cs typeface="Arial"/>
                <a:sym typeface="Arial"/>
              </a:rPr>
              <a:t>Oferece tela colorida de alta resolução e operação intuitiva para controlar o compressor de maneira fácil</a:t>
            </a:r>
            <a:r>
              <a:rPr lang="pt-BR" sz="1200">
                <a:solidFill>
                  <a:schemeClr val="lt1"/>
                </a:solidFill>
                <a:latin typeface="Montserrat" panose="00000500000000000000" pitchFamily="2" charset="0"/>
                <a:ea typeface="Calibri"/>
                <a:cs typeface="Calibri"/>
                <a:sym typeface="Calibri"/>
              </a:rPr>
              <a:t>..</a:t>
            </a:r>
            <a:endParaRPr lang="pt-BR" sz="1200">
              <a:solidFill>
                <a:schemeClr val="lt1"/>
              </a:solidFill>
              <a:latin typeface="Montserrat" panose="00000500000000000000" pitchFamily="2" charset="0"/>
              <a:ea typeface="Arial"/>
              <a:cs typeface="Arial"/>
              <a:sym typeface="Arial"/>
            </a:endParaRPr>
          </a:p>
        </p:txBody>
      </p:sp>
      <p:pic>
        <p:nvPicPr>
          <p:cNvPr id="8" name="Google Shape;194;p6">
            <a:extLst>
              <a:ext uri="{FF2B5EF4-FFF2-40B4-BE49-F238E27FC236}">
                <a16:creationId xmlns:a16="http://schemas.microsoft.com/office/drawing/2014/main" id="{D2D71551-0A9D-7512-A750-F35EBA8B99C3}"/>
              </a:ext>
            </a:extLst>
          </p:cNvPr>
          <p:cNvPicPr preferRelativeResize="0"/>
          <p:nvPr/>
        </p:nvPicPr>
        <p:blipFill rotWithShape="1">
          <a:blip r:embed="rId3">
            <a:alphaModFix/>
          </a:blip>
          <a:srcRect/>
          <a:stretch/>
        </p:blipFill>
        <p:spPr>
          <a:xfrm>
            <a:off x="504424" y="2587710"/>
            <a:ext cx="1666875" cy="112395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5A4E8B63-30D9-4F1B-5136-6D652CA98417}"/>
              </a:ext>
            </a:extLst>
          </p:cNvPr>
          <p:cNvSpPr txBox="1"/>
          <p:nvPr/>
        </p:nvSpPr>
        <p:spPr>
          <a:xfrm>
            <a:off x="2428173" y="2531818"/>
            <a:ext cx="4302566" cy="1384995"/>
          </a:xfrm>
          <a:prstGeom prst="rect">
            <a:avLst/>
          </a:prstGeom>
          <a:noFill/>
        </p:spPr>
        <p:txBody>
          <a:bodyPr wrap="square">
            <a:spAutoFit/>
          </a:bodyPr>
          <a:lstStyle/>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Compatível com a Web para controle remoto do compressor e notificação de alarmes por e-mail;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Sequência de até quatro compressores da Série-R sem hardware ou software adicional;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Otimiza o desempenho do sistema com a análise integrada de desempenho e tendências;</a:t>
            </a: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Configurável para operar em 30 idiomas diferentes.</a:t>
            </a:r>
          </a:p>
        </p:txBody>
      </p:sp>
      <p:pic>
        <p:nvPicPr>
          <p:cNvPr id="12" name="Google Shape;201;p7">
            <a:extLst>
              <a:ext uri="{FF2B5EF4-FFF2-40B4-BE49-F238E27FC236}">
                <a16:creationId xmlns:a16="http://schemas.microsoft.com/office/drawing/2014/main" id="{DB995C32-3462-5FC7-739C-9E625B129AB7}"/>
              </a:ext>
            </a:extLst>
          </p:cNvPr>
          <p:cNvPicPr preferRelativeResize="0"/>
          <p:nvPr/>
        </p:nvPicPr>
        <p:blipFill rotWithShape="1">
          <a:blip r:embed="rId4">
            <a:alphaModFix/>
          </a:blip>
          <a:srcRect/>
          <a:stretch/>
        </p:blipFill>
        <p:spPr>
          <a:xfrm>
            <a:off x="493722" y="4661423"/>
            <a:ext cx="2590800" cy="1219200"/>
          </a:xfrm>
          <a:prstGeom prst="rect">
            <a:avLst/>
          </a:prstGeom>
          <a:ln>
            <a:noFill/>
          </a:ln>
          <a:effectLst>
            <a:outerShdw blurRad="190500" algn="tl" rotWithShape="0">
              <a:srgbClr val="000000">
                <a:alpha val="70000"/>
              </a:srgbClr>
            </a:outerShdw>
          </a:effectLst>
        </p:spPr>
      </p:pic>
      <p:sp>
        <p:nvSpPr>
          <p:cNvPr id="20" name="CaixaDeTexto 19">
            <a:extLst>
              <a:ext uri="{FF2B5EF4-FFF2-40B4-BE49-F238E27FC236}">
                <a16:creationId xmlns:a16="http://schemas.microsoft.com/office/drawing/2014/main" id="{FE403428-1B7F-E84C-FDF0-D6AC65124A50}"/>
              </a:ext>
            </a:extLst>
          </p:cNvPr>
          <p:cNvSpPr txBox="1"/>
          <p:nvPr/>
        </p:nvSpPr>
        <p:spPr>
          <a:xfrm>
            <a:off x="3256774" y="4632988"/>
            <a:ext cx="4059108" cy="1384995"/>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Maior tempo de operação;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Confiabilidade;</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Segurança;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Vedada e totalmente sem necessidade de manutenção;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A disposição totalmente vedada é mais segura;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Transmissão direta (≥40HP).</a:t>
            </a:r>
            <a:endParaRPr lang="pt-BR" sz="1200">
              <a:latin typeface="Montserrat" panose="00000500000000000000" pitchFamily="2" charset="0"/>
            </a:endParaRPr>
          </a:p>
        </p:txBody>
      </p:sp>
      <p:grpSp>
        <p:nvGrpSpPr>
          <p:cNvPr id="31" name="Group 13">
            <a:extLst>
              <a:ext uri="{FF2B5EF4-FFF2-40B4-BE49-F238E27FC236}">
                <a16:creationId xmlns:a16="http://schemas.microsoft.com/office/drawing/2014/main" id="{7334004C-67B4-332C-1FEE-97504D7E7290}"/>
              </a:ext>
            </a:extLst>
          </p:cNvPr>
          <p:cNvGrpSpPr/>
          <p:nvPr/>
        </p:nvGrpSpPr>
        <p:grpSpPr>
          <a:xfrm>
            <a:off x="504424" y="6258059"/>
            <a:ext cx="374337" cy="1551270"/>
            <a:chOff x="0" y="-2961890"/>
            <a:chExt cx="812800" cy="3368290"/>
          </a:xfrm>
        </p:grpSpPr>
        <p:sp>
          <p:nvSpPr>
            <p:cNvPr id="32" name="Freeform 14">
              <a:extLst>
                <a:ext uri="{FF2B5EF4-FFF2-40B4-BE49-F238E27FC236}">
                  <a16:creationId xmlns:a16="http://schemas.microsoft.com/office/drawing/2014/main" id="{111C0B33-3B92-A962-0781-BC88DFC89FA1}"/>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DD31D91E-F612-9AC6-11FB-4E33C8ECCD4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4" name="TextBox 19">
            <a:extLst>
              <a:ext uri="{FF2B5EF4-FFF2-40B4-BE49-F238E27FC236}">
                <a16:creationId xmlns:a16="http://schemas.microsoft.com/office/drawing/2014/main" id="{0C459CF7-D8DE-FF7F-BBCC-F71C395DE8FB}"/>
              </a:ext>
            </a:extLst>
          </p:cNvPr>
          <p:cNvSpPr txBox="1"/>
          <p:nvPr/>
        </p:nvSpPr>
        <p:spPr>
          <a:xfrm>
            <a:off x="1002228" y="624593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a:t>
            </a:r>
          </a:p>
        </p:txBody>
      </p:sp>
      <p:pic>
        <p:nvPicPr>
          <p:cNvPr id="35" name="Google Shape;174;p6">
            <a:extLst>
              <a:ext uri="{FF2B5EF4-FFF2-40B4-BE49-F238E27FC236}">
                <a16:creationId xmlns:a16="http://schemas.microsoft.com/office/drawing/2014/main" id="{E96E0C53-8FA3-1305-9DBA-4C39EC3092F4}"/>
              </a:ext>
            </a:extLst>
          </p:cNvPr>
          <p:cNvPicPr preferRelativeResize="0"/>
          <p:nvPr/>
        </p:nvPicPr>
        <p:blipFill rotWithShape="1">
          <a:blip r:embed="rId5">
            <a:alphaModFix/>
          </a:blip>
          <a:srcRect/>
          <a:stretch/>
        </p:blipFill>
        <p:spPr>
          <a:xfrm>
            <a:off x="5435838" y="6726413"/>
            <a:ext cx="1687240" cy="2517800"/>
          </a:xfrm>
          <a:prstGeom prst="rect">
            <a:avLst/>
          </a:prstGeom>
          <a:ln>
            <a:noFill/>
          </a:ln>
          <a:effectLst>
            <a:outerShdw blurRad="190500" algn="tl" rotWithShape="0">
              <a:srgbClr val="000000">
                <a:alpha val="70000"/>
              </a:srgbClr>
            </a:outerShdw>
          </a:effectLst>
        </p:spPr>
      </p:pic>
      <p:sp>
        <p:nvSpPr>
          <p:cNvPr id="36" name="TextBox 16">
            <a:extLst>
              <a:ext uri="{FF2B5EF4-FFF2-40B4-BE49-F238E27FC236}">
                <a16:creationId xmlns:a16="http://schemas.microsoft.com/office/drawing/2014/main" id="{A6617E10-E661-42FC-4D3E-59EDCE73CE8D}"/>
              </a:ext>
            </a:extLst>
          </p:cNvPr>
          <p:cNvSpPr txBox="1"/>
          <p:nvPr/>
        </p:nvSpPr>
        <p:spPr>
          <a:xfrm>
            <a:off x="433422" y="6611606"/>
            <a:ext cx="4705063" cy="3248518"/>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endParaRPr lang="pt-BR" sz="1200">
              <a:latin typeface="Montserrat" panose="00000500000000000000" pitchFamily="2" charset="0"/>
            </a:endParaRPr>
          </a:p>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Fabricada com parafusos de aço forjado, com acionamento por engrenagem com qualidade AGMA;</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sp>
        <p:nvSpPr>
          <p:cNvPr id="3" name="Freeform 11">
            <a:extLst>
              <a:ext uri="{FF2B5EF4-FFF2-40B4-BE49-F238E27FC236}">
                <a16:creationId xmlns:a16="http://schemas.microsoft.com/office/drawing/2014/main" id="{FCA2CDE7-CBA1-B029-D660-3EC907B24C71}"/>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extLst>
      <p:ext uri="{BB962C8B-B14F-4D97-AF65-F5344CB8AC3E}">
        <p14:creationId xmlns:p14="http://schemas.microsoft.com/office/powerpoint/2010/main" val="28000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38291" y="12162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917284" y="1189511"/>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ROLAMENTOS CÔNICOS</a:t>
            </a: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485" y="-43842"/>
            <a:ext cx="7808985" cy="842922"/>
          </a:xfrm>
          <a:prstGeom prst="rect">
            <a:avLst/>
          </a:prstGeom>
        </p:spPr>
      </p:pic>
      <p:grpSp>
        <p:nvGrpSpPr>
          <p:cNvPr id="29" name="Group 8">
            <a:extLst>
              <a:ext uri="{FF2B5EF4-FFF2-40B4-BE49-F238E27FC236}">
                <a16:creationId xmlns:a16="http://schemas.microsoft.com/office/drawing/2014/main" id="{2AAB457E-0ABE-B9CD-AC64-DC4EE823FDAB}"/>
              </a:ext>
            </a:extLst>
          </p:cNvPr>
          <p:cNvGrpSpPr/>
          <p:nvPr/>
        </p:nvGrpSpPr>
        <p:grpSpPr>
          <a:xfrm>
            <a:off x="-1270" y="10577411"/>
            <a:ext cx="7556500" cy="231978"/>
            <a:chOff x="0" y="0"/>
            <a:chExt cx="3047987" cy="131886"/>
          </a:xfrm>
        </p:grpSpPr>
        <p:sp>
          <p:nvSpPr>
            <p:cNvPr id="30" name="Freeform 9">
              <a:extLst>
                <a:ext uri="{FF2B5EF4-FFF2-40B4-BE49-F238E27FC236}">
                  <a16:creationId xmlns:a16="http://schemas.microsoft.com/office/drawing/2014/main" id="{17A74FF8-6746-6B91-1A24-4B850121F7F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5544CCCC-5660-E12B-FAF6-AC7C8EBF585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3">
            <a:alphaModFix/>
          </a:blip>
          <a:srcRect/>
          <a:stretch/>
        </p:blipFill>
        <p:spPr>
          <a:xfrm>
            <a:off x="438291" y="1764586"/>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481790" y="1764586"/>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342143" y="3108843"/>
            <a:ext cx="6920799"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grpSp>
        <p:nvGrpSpPr>
          <p:cNvPr id="23" name="Group 13">
            <a:extLst>
              <a:ext uri="{FF2B5EF4-FFF2-40B4-BE49-F238E27FC236}">
                <a16:creationId xmlns:a16="http://schemas.microsoft.com/office/drawing/2014/main" id="{4244895B-5D6F-741F-3B8F-44816DE5D160}"/>
              </a:ext>
            </a:extLst>
          </p:cNvPr>
          <p:cNvGrpSpPr/>
          <p:nvPr/>
        </p:nvGrpSpPr>
        <p:grpSpPr>
          <a:xfrm>
            <a:off x="467654" y="4048315"/>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9" name="TextBox 19">
            <a:extLst>
              <a:ext uri="{FF2B5EF4-FFF2-40B4-BE49-F238E27FC236}">
                <a16:creationId xmlns:a16="http://schemas.microsoft.com/office/drawing/2014/main" id="{6FF54EC2-CFB6-8532-FBFE-3300FDAE2B72}"/>
              </a:ext>
            </a:extLst>
          </p:cNvPr>
          <p:cNvSpPr txBox="1"/>
          <p:nvPr/>
        </p:nvSpPr>
        <p:spPr>
          <a:xfrm>
            <a:off x="1011499" y="4005788"/>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TANQUE SEPARADOR AR/ÓLEO</a:t>
            </a:r>
          </a:p>
        </p:txBody>
      </p:sp>
      <p:pic>
        <p:nvPicPr>
          <p:cNvPr id="12" name="Google Shape;209;p7" descr="Descrição: T:\Rotary\_Competitive Teardown\R-Series\images\septank-filter-removal.jpg">
            <a:extLst>
              <a:ext uri="{FF2B5EF4-FFF2-40B4-BE49-F238E27FC236}">
                <a16:creationId xmlns:a16="http://schemas.microsoft.com/office/drawing/2014/main" id="{3D744491-C141-ACED-51BE-76A7B894DCC5}"/>
              </a:ext>
            </a:extLst>
          </p:cNvPr>
          <p:cNvPicPr preferRelativeResize="0"/>
          <p:nvPr/>
        </p:nvPicPr>
        <p:blipFill rotWithShape="1">
          <a:blip r:embed="rId4">
            <a:alphaModFix/>
          </a:blip>
          <a:srcRect b="39415"/>
          <a:stretch/>
        </p:blipFill>
        <p:spPr>
          <a:xfrm>
            <a:off x="521062" y="4498087"/>
            <a:ext cx="1426210" cy="1028700"/>
          </a:xfrm>
          <a:prstGeom prst="rect">
            <a:avLst/>
          </a:prstGeom>
          <a:ln>
            <a:noFill/>
          </a:ln>
          <a:effectLst>
            <a:outerShdw blurRad="190500" algn="tl" rotWithShape="0">
              <a:srgbClr val="000000">
                <a:alpha val="70000"/>
              </a:srgbClr>
            </a:outerShdw>
          </a:effectLst>
        </p:spPr>
      </p:pic>
      <p:sp>
        <p:nvSpPr>
          <p:cNvPr id="18" name="CaixaDeTexto 17">
            <a:extLst>
              <a:ext uri="{FF2B5EF4-FFF2-40B4-BE49-F238E27FC236}">
                <a16:creationId xmlns:a16="http://schemas.microsoft.com/office/drawing/2014/main" id="{C40B5496-2E2C-4BF2-9741-C8E571EFCA9A}"/>
              </a:ext>
            </a:extLst>
          </p:cNvPr>
          <p:cNvSpPr txBox="1"/>
          <p:nvPr/>
        </p:nvSpPr>
        <p:spPr>
          <a:xfrm>
            <a:off x="2263989" y="4447710"/>
            <a:ext cx="4731408" cy="1015663"/>
          </a:xfrm>
          <a:prstGeom prst="rect">
            <a:avLst/>
          </a:prstGeom>
          <a:noFill/>
        </p:spPr>
        <p:txBody>
          <a:bodyPr wrap="square">
            <a:spAutoFit/>
          </a:bodyPr>
          <a:lstStyle/>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Projeto exclusivo Ingersoll Rand com 2 estágios de separação, proporcionando um residual de óleo de no máximo  3ppm;</a:t>
            </a:r>
          </a:p>
          <a:p>
            <a:pPr marR="0" lvl="0" algn="l" rtl="0">
              <a:spcBef>
                <a:spcPts val="0"/>
              </a:spcBef>
              <a:spcAft>
                <a:spcPts val="0"/>
              </a:spcAft>
            </a:pPr>
            <a:endParaRPr lang="pt-BR" sz="1200">
              <a:solidFill>
                <a:schemeClr val="dk1"/>
              </a:solidFill>
              <a:latin typeface="Montserrat" panose="00000500000000000000" pitchFamily="2" charset="0"/>
              <a:ea typeface="Arial"/>
              <a:cs typeface="Arial"/>
              <a:sym typeface="Arial"/>
            </a:endParaRPr>
          </a:p>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Tampa móvel para facilitar o acesso para manutenção.</a:t>
            </a:r>
            <a:endParaRPr lang="pt-BR" sz="1200" dirty="0">
              <a:solidFill>
                <a:schemeClr val="dk1"/>
              </a:solidFill>
              <a:latin typeface="Montserrat" panose="00000500000000000000" pitchFamily="2" charset="0"/>
              <a:ea typeface="Arial"/>
              <a:cs typeface="Arial"/>
              <a:sym typeface="Arial"/>
            </a:endParaRPr>
          </a:p>
        </p:txBody>
      </p:sp>
      <p:sp>
        <p:nvSpPr>
          <p:cNvPr id="27" name="TextBox 18">
            <a:extLst>
              <a:ext uri="{FF2B5EF4-FFF2-40B4-BE49-F238E27FC236}">
                <a16:creationId xmlns:a16="http://schemas.microsoft.com/office/drawing/2014/main" id="{70B2E687-7206-CB6F-47CC-7ED471653CEB}"/>
              </a:ext>
            </a:extLst>
          </p:cNvPr>
          <p:cNvSpPr txBox="1"/>
          <p:nvPr/>
        </p:nvSpPr>
        <p:spPr>
          <a:xfrm>
            <a:off x="917284" y="5789391"/>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COOLANT</a:t>
            </a:r>
            <a:r>
              <a:rPr lang="pt-BR" b="1">
                <a:solidFill>
                  <a:schemeClr val="dk1"/>
                </a:solidFill>
                <a:latin typeface="Montserrat" panose="00000500000000000000" pitchFamily="2" charset="0"/>
                <a:ea typeface="Arial"/>
                <a:cs typeface="Arial"/>
                <a:sym typeface="Arial"/>
              </a:rPr>
              <a:t> </a:t>
            </a:r>
            <a:r>
              <a:rPr lang="pt-BR" b="1">
                <a:solidFill>
                  <a:schemeClr val="tx1">
                    <a:lumMod val="50000"/>
                    <a:lumOff val="50000"/>
                  </a:schemeClr>
                </a:solidFill>
                <a:latin typeface="Montserrat" panose="00000500000000000000" pitchFamily="2" charset="0"/>
                <a:ea typeface="Arial"/>
                <a:cs typeface="Arial"/>
                <a:sym typeface="Arial"/>
              </a:rPr>
              <a:t>™</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grpSp>
        <p:nvGrpSpPr>
          <p:cNvPr id="28" name="Group 13">
            <a:extLst>
              <a:ext uri="{FF2B5EF4-FFF2-40B4-BE49-F238E27FC236}">
                <a16:creationId xmlns:a16="http://schemas.microsoft.com/office/drawing/2014/main" id="{5A5CD5E8-B0C4-642E-57AB-4C9A4BA2B136}"/>
              </a:ext>
            </a:extLst>
          </p:cNvPr>
          <p:cNvGrpSpPr/>
          <p:nvPr/>
        </p:nvGrpSpPr>
        <p:grpSpPr>
          <a:xfrm>
            <a:off x="450500" y="5864052"/>
            <a:ext cx="374337" cy="187168"/>
            <a:chOff x="0" y="0"/>
            <a:chExt cx="812800" cy="406400"/>
          </a:xfrm>
        </p:grpSpPr>
        <p:sp>
          <p:nvSpPr>
            <p:cNvPr id="32" name="Freeform 14">
              <a:extLst>
                <a:ext uri="{FF2B5EF4-FFF2-40B4-BE49-F238E27FC236}">
                  <a16:creationId xmlns:a16="http://schemas.microsoft.com/office/drawing/2014/main" id="{3D5A9FD4-EED7-8FC7-8499-700F3DF2E68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665FA1BB-761F-07A9-49F9-812C4373BA4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34" name="Google Shape;187;p7">
            <a:extLst>
              <a:ext uri="{FF2B5EF4-FFF2-40B4-BE49-F238E27FC236}">
                <a16:creationId xmlns:a16="http://schemas.microsoft.com/office/drawing/2014/main" id="{C5E88BF1-89D4-8CEC-5ED8-6F97B7DD9C7D}"/>
              </a:ext>
            </a:extLst>
          </p:cNvPr>
          <p:cNvPicPr preferRelativeResize="0"/>
          <p:nvPr/>
        </p:nvPicPr>
        <p:blipFill rotWithShape="1">
          <a:blip r:embed="rId5">
            <a:alphaModFix/>
          </a:blip>
          <a:srcRect/>
          <a:stretch/>
        </p:blipFill>
        <p:spPr>
          <a:xfrm>
            <a:off x="437898" y="6282554"/>
            <a:ext cx="1826091" cy="1364624"/>
          </a:xfrm>
          <a:prstGeom prst="rect">
            <a:avLst/>
          </a:prstGeom>
          <a:ln>
            <a:noFill/>
          </a:ln>
          <a:effectLst>
            <a:outerShdw blurRad="190500" algn="tl" rotWithShape="0">
              <a:srgbClr val="000000">
                <a:alpha val="70000"/>
              </a:srgbClr>
            </a:outerShdw>
          </a:effectLst>
        </p:spPr>
      </p:pic>
      <p:sp>
        <p:nvSpPr>
          <p:cNvPr id="37" name="CaixaDeTexto 36">
            <a:extLst>
              <a:ext uri="{FF2B5EF4-FFF2-40B4-BE49-F238E27FC236}">
                <a16:creationId xmlns:a16="http://schemas.microsoft.com/office/drawing/2014/main" id="{4151E0EF-89DC-8D5D-049F-ADB43CF3522D}"/>
              </a:ext>
            </a:extLst>
          </p:cNvPr>
          <p:cNvSpPr txBox="1"/>
          <p:nvPr/>
        </p:nvSpPr>
        <p:spPr>
          <a:xfrm>
            <a:off x="2448883" y="6284756"/>
            <a:ext cx="4053840" cy="830997"/>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Alto desempenho,</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processo de compressão livre de verniz,</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resfriamento eficiente</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e confiabilidade</a:t>
            </a:r>
            <a:endParaRPr lang="en-US" sz="1200">
              <a:solidFill>
                <a:srgbClr val="000000"/>
              </a:solidFill>
              <a:latin typeface="Montserrat" panose="00000500000000000000" pitchFamily="2" charset="0"/>
              <a:ea typeface="Montserrat"/>
              <a:cs typeface="Montserrat"/>
              <a:sym typeface="Montserrat"/>
            </a:endParaRPr>
          </a:p>
        </p:txBody>
      </p:sp>
      <p:sp>
        <p:nvSpPr>
          <p:cNvPr id="38" name="CaixaDeTexto 37">
            <a:extLst>
              <a:ext uri="{FF2B5EF4-FFF2-40B4-BE49-F238E27FC236}">
                <a16:creationId xmlns:a16="http://schemas.microsoft.com/office/drawing/2014/main" id="{0982BE65-0ECD-49DF-6CE7-12FA661AC2C9}"/>
              </a:ext>
            </a:extLst>
          </p:cNvPr>
          <p:cNvSpPr txBox="1"/>
          <p:nvPr/>
        </p:nvSpPr>
        <p:spPr>
          <a:xfrm>
            <a:off x="392492" y="7725836"/>
            <a:ext cx="6870450" cy="2123658"/>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Longa vida útil </a:t>
            </a:r>
            <a:r>
              <a:rPr lang="pt-BR" sz="1200">
                <a:solidFill>
                  <a:schemeClr val="dk1"/>
                </a:solidFill>
                <a:latin typeface="Montserrat" panose="00000500000000000000" pitchFamily="2" charset="0"/>
                <a:ea typeface="Arial"/>
                <a:cs typeface="Arial"/>
                <a:sym typeface="Arial"/>
              </a:rPr>
              <a:t>- Até 8 vezes a vida útil dos óleos de petróleo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Ponto de inflamação (fulgor) mais alto </a:t>
            </a:r>
            <a:r>
              <a:rPr lang="pt-BR" sz="1200">
                <a:solidFill>
                  <a:schemeClr val="dk1"/>
                </a:solidFill>
                <a:latin typeface="Montserrat" panose="00000500000000000000" pitchFamily="2" charset="0"/>
                <a:ea typeface="Arial"/>
                <a:cs typeface="Arial"/>
                <a:sym typeface="Arial"/>
              </a:rPr>
              <a:t>do que a maioria dos PAO, diésteres e outros produtos sintéticos</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Arraste de óleo baixo </a:t>
            </a:r>
            <a:r>
              <a:rPr lang="pt-BR" sz="1200">
                <a:solidFill>
                  <a:schemeClr val="dk1"/>
                </a:solidFill>
                <a:latin typeface="Montserrat" panose="00000500000000000000" pitchFamily="2" charset="0"/>
                <a:ea typeface="Arial"/>
                <a:cs typeface="Arial"/>
                <a:sym typeface="Arial"/>
              </a:rPr>
              <a:t>– Menor custo de operação e mais qualidade ao seus sistema de ar comprimido</a:t>
            </a: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Resfriamento eficiente </a:t>
            </a:r>
            <a:r>
              <a:rPr lang="pt-BR" sz="1200">
                <a:solidFill>
                  <a:schemeClr val="dk1"/>
                </a:solidFill>
                <a:latin typeface="Montserrat" panose="00000500000000000000" pitchFamily="2" charset="0"/>
                <a:ea typeface="Arial"/>
                <a:cs typeface="Arial"/>
                <a:sym typeface="Arial"/>
              </a:rPr>
              <a:t>- Temperatura operacional mais baixa em condições extremas devido à condutividade térmica 10% mais alta que a do PAO.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Não enverniza </a:t>
            </a:r>
            <a:r>
              <a:rPr lang="pt-BR" sz="1200">
                <a:solidFill>
                  <a:schemeClr val="dk1"/>
                </a:solidFill>
                <a:latin typeface="Montserrat" panose="00000500000000000000" pitchFamily="2" charset="0"/>
                <a:ea typeface="Arial"/>
                <a:cs typeface="Arial"/>
                <a:sym typeface="Arial"/>
              </a:rPr>
              <a:t>- Economia de energia, maior vida útil do sistema, maior confiabilidade</a:t>
            </a:r>
            <a:endParaRPr lang="pt-BR" sz="1200">
              <a:latin typeface="Montserrat" panose="00000500000000000000" pitchFamily="2" charset="0"/>
            </a:endParaRPr>
          </a:p>
        </p:txBody>
      </p:sp>
      <p:sp>
        <p:nvSpPr>
          <p:cNvPr id="3" name="Freeform 11">
            <a:extLst>
              <a:ext uri="{FF2B5EF4-FFF2-40B4-BE49-F238E27FC236}">
                <a16:creationId xmlns:a16="http://schemas.microsoft.com/office/drawing/2014/main" id="{CE06C45D-190D-BA07-059D-A9F73815924C}"/>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2170</TotalTime>
  <Words>2291</Words>
  <Application>Microsoft Office PowerPoint</Application>
  <PresentationFormat>Personalizar</PresentationFormat>
  <Paragraphs>263</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Montserrat Ultra-Bold</vt:lpstr>
      <vt:lpstr>Open Sans</vt:lpstr>
      <vt:lpstr>Montserrat</vt:lpstr>
      <vt:lpstr>Montserrat Bold</vt:lpstr>
      <vt:lpstr>Aptos</vt:lpstr>
      <vt:lpstr>Noto Sans Symbols</vt:lpstr>
      <vt:lpstr>Montserrat Medium</vt:lpstr>
      <vt:lpstr>Calibri</vt:lpstr>
      <vt:lpstr>Neue Montreal</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34</cp:revision>
  <cp:lastPrinted>2025-08-20T12:01:41Z</cp:lastPrinted>
  <dcterms:created xsi:type="dcterms:W3CDTF">2006-08-16T00:00:00Z</dcterms:created>
  <dcterms:modified xsi:type="dcterms:W3CDTF">2025-09-23T18:11:01Z</dcterms:modified>
  <dc:identifier>DAGwijnfSlk</dc:identifier>
</cp:coreProperties>
</file>